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9"/>
  </p:notesMasterIdLst>
  <p:sldIdLst>
    <p:sldId id="256" r:id="rId2"/>
    <p:sldId id="257" r:id="rId3"/>
    <p:sldId id="287" r:id="rId4"/>
    <p:sldId id="267" r:id="rId5"/>
    <p:sldId id="259" r:id="rId6"/>
    <p:sldId id="258" r:id="rId7"/>
    <p:sldId id="264" r:id="rId8"/>
    <p:sldId id="263" r:id="rId9"/>
    <p:sldId id="265" r:id="rId10"/>
    <p:sldId id="266" r:id="rId11"/>
    <p:sldId id="292" r:id="rId12"/>
    <p:sldId id="293" r:id="rId13"/>
    <p:sldId id="268" r:id="rId14"/>
    <p:sldId id="260" r:id="rId15"/>
    <p:sldId id="269" r:id="rId16"/>
    <p:sldId id="270" r:id="rId17"/>
    <p:sldId id="271" r:id="rId18"/>
    <p:sldId id="272" r:id="rId19"/>
    <p:sldId id="274" r:id="rId20"/>
    <p:sldId id="273" r:id="rId21"/>
    <p:sldId id="277" r:id="rId22"/>
    <p:sldId id="278" r:id="rId23"/>
    <p:sldId id="279" r:id="rId24"/>
    <p:sldId id="261" r:id="rId25"/>
    <p:sldId id="275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0" r:id="rId34"/>
    <p:sldId id="291" r:id="rId35"/>
    <p:sldId id="288" r:id="rId36"/>
    <p:sldId id="289" r:id="rId37"/>
    <p:sldId id="262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D20D3-5D28-4370-B404-4C4F194BF110}" type="datetimeFigureOut">
              <a:rPr lang="pt-BR" smtClean="0"/>
              <a:t>07/04/2014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16A5F-F030-4A6B-B673-302B06110A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130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0FB32-2F0C-415D-BB5F-57AE1BEC4A8E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380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0FB32-2F0C-415D-BB5F-57AE1BEC4A8E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38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89FB-575E-418F-A25F-ECECDE3786C1}" type="datetimeFigureOut">
              <a:rPr lang="pt-BR" smtClean="0"/>
              <a:pPr/>
              <a:t>07/04/2014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57FB-AB64-4720-983E-98D916DA54A9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89FB-575E-418F-A25F-ECECDE3786C1}" type="datetimeFigureOut">
              <a:rPr lang="pt-BR" smtClean="0"/>
              <a:pPr/>
              <a:t>07/04/2014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57FB-AB64-4720-983E-98D916DA54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89FB-575E-418F-A25F-ECECDE3786C1}" type="datetimeFigureOut">
              <a:rPr lang="pt-BR" smtClean="0"/>
              <a:pPr/>
              <a:t>07/04/2014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57FB-AB64-4720-983E-98D916DA54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89FB-575E-418F-A25F-ECECDE3786C1}" type="datetimeFigureOut">
              <a:rPr lang="pt-BR" smtClean="0"/>
              <a:pPr/>
              <a:t>07/04/2014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57FB-AB64-4720-983E-98D916DA54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89FB-575E-418F-A25F-ECECDE3786C1}" type="datetimeFigureOut">
              <a:rPr lang="pt-BR" smtClean="0"/>
              <a:pPr/>
              <a:t>07/04/2014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57FB-AB64-4720-983E-98D916DA54A9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89FB-575E-418F-A25F-ECECDE3786C1}" type="datetimeFigureOut">
              <a:rPr lang="pt-BR" smtClean="0"/>
              <a:pPr/>
              <a:t>07/04/2014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57FB-AB64-4720-983E-98D916DA54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89FB-575E-418F-A25F-ECECDE3786C1}" type="datetimeFigureOut">
              <a:rPr lang="pt-BR" smtClean="0"/>
              <a:pPr/>
              <a:t>07/04/2014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57FB-AB64-4720-983E-98D916DA54A9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89FB-575E-418F-A25F-ECECDE3786C1}" type="datetimeFigureOut">
              <a:rPr lang="pt-BR" smtClean="0"/>
              <a:pPr/>
              <a:t>07/04/2014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57FB-AB64-4720-983E-98D916DA54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89FB-575E-418F-A25F-ECECDE3786C1}" type="datetimeFigureOut">
              <a:rPr lang="pt-BR" smtClean="0"/>
              <a:pPr/>
              <a:t>07/04/2014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57FB-AB64-4720-983E-98D916DA54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89FB-575E-418F-A25F-ECECDE3786C1}" type="datetimeFigureOut">
              <a:rPr lang="pt-BR" smtClean="0"/>
              <a:pPr/>
              <a:t>07/04/2014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57FB-AB64-4720-983E-98D916DA54A9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89FB-575E-418F-A25F-ECECDE3786C1}" type="datetimeFigureOut">
              <a:rPr lang="pt-BR" smtClean="0"/>
              <a:pPr/>
              <a:t>07/04/2014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57FB-AB64-4720-983E-98D916DA54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4C689FB-575E-418F-A25F-ECECDE3786C1}" type="datetimeFigureOut">
              <a:rPr lang="pt-BR" smtClean="0"/>
              <a:pPr/>
              <a:t>07/04/2014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68457FB-AB64-4720-983E-98D916DA54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eita.fazenda.gov.br/legislacao/Resolucao/2010/CGSIM/Resol22.htm" TargetMode="External"/><Relationship Id="rId2" Type="http://schemas.openxmlformats.org/officeDocument/2006/relationships/hyperlink" Target="http://www.planalto.gov.br/ccivil_03/_Ato2007-2010/2007/Lei/L11598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err="1" smtClean="0">
                <a:solidFill>
                  <a:srgbClr val="FF5050"/>
                </a:solidFill>
              </a:rPr>
              <a:t>Redesim</a:t>
            </a:r>
            <a:endParaRPr lang="pt-BR" b="1" dirty="0">
              <a:solidFill>
                <a:srgbClr val="FF505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Introdução e Passo-a-passo para uso da REDESIM/REGIN – Cuiabá/MT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59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1 - Portal REDESIM</a:t>
            </a: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4" r="4027" b="14889"/>
          <a:stretch/>
        </p:blipFill>
        <p:spPr bwMode="auto">
          <a:xfrm>
            <a:off x="467545" y="1609750"/>
            <a:ext cx="8136904" cy="416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5896" y="5706286"/>
            <a:ext cx="9144000" cy="891066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Preencha os campos solicitados e Clique em </a:t>
            </a:r>
            <a:r>
              <a:rPr lang="pt-BR" b="1" dirty="0" smtClean="0">
                <a:solidFill>
                  <a:srgbClr val="FF0000"/>
                </a:solidFill>
              </a:rPr>
              <a:t>Continuar</a:t>
            </a:r>
            <a:r>
              <a:rPr lang="pt-BR" b="1" dirty="0" smtClean="0">
                <a:solidFill>
                  <a:schemeClr val="tx1"/>
                </a:solidFill>
              </a:rPr>
              <a:t>. Caso tenha alguma dúvida no processo, clique no link </a:t>
            </a:r>
            <a:r>
              <a:rPr lang="pt-BR" b="1" dirty="0" smtClean="0">
                <a:solidFill>
                  <a:srgbClr val="FF0000"/>
                </a:solidFill>
              </a:rPr>
              <a:t>AJUDA</a:t>
            </a:r>
            <a:r>
              <a:rPr lang="pt-BR" b="1" dirty="0" smtClean="0">
                <a:solidFill>
                  <a:schemeClr val="tx1"/>
                </a:solidFill>
              </a:rPr>
              <a:t> localizado no canto superior esquerdo.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7" name="Chave esquerda 6"/>
          <p:cNvSpPr/>
          <p:nvPr/>
        </p:nvSpPr>
        <p:spPr>
          <a:xfrm>
            <a:off x="1403648" y="2852936"/>
            <a:ext cx="428448" cy="2520280"/>
          </a:xfrm>
          <a:prstGeom prst="leftBrac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 rot="10800000">
            <a:off x="517454" y="2166764"/>
            <a:ext cx="617211" cy="720080"/>
          </a:xfrm>
          <a:prstGeom prst="downArrow">
            <a:avLst/>
          </a:prstGeom>
          <a:solidFill>
            <a:srgbClr val="FF5050"/>
          </a:solidFill>
          <a:ln w="3810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/>
          <p:cNvSpPr/>
          <p:nvPr/>
        </p:nvSpPr>
        <p:spPr>
          <a:xfrm>
            <a:off x="4427984" y="1256885"/>
            <a:ext cx="360040" cy="324358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Retângulo 66"/>
          <p:cNvSpPr/>
          <p:nvPr/>
        </p:nvSpPr>
        <p:spPr>
          <a:xfrm rot="5400000">
            <a:off x="4428591" y="-457836"/>
            <a:ext cx="360041" cy="611749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508104" y="1852630"/>
            <a:ext cx="360040" cy="576064"/>
          </a:xfrm>
          <a:prstGeom prst="rect">
            <a:avLst/>
          </a:prstGeom>
          <a:solidFill>
            <a:srgbClr val="FFD85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6228184" y="1852630"/>
            <a:ext cx="360040" cy="576064"/>
          </a:xfrm>
          <a:prstGeom prst="rect">
            <a:avLst/>
          </a:prstGeom>
          <a:solidFill>
            <a:srgbClr val="FFD85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868144" y="1852630"/>
            <a:ext cx="360040" cy="5760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62"/>
          <p:cNvSpPr/>
          <p:nvPr/>
        </p:nvSpPr>
        <p:spPr>
          <a:xfrm>
            <a:off x="827584" y="4746323"/>
            <a:ext cx="360040" cy="2880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CaixaDeTexto 63"/>
          <p:cNvSpPr txBox="1"/>
          <p:nvPr/>
        </p:nvSpPr>
        <p:spPr>
          <a:xfrm>
            <a:off x="510521" y="4376991"/>
            <a:ext cx="1037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Legenda:</a:t>
            </a:r>
            <a:endParaRPr lang="pt-BR" dirty="0"/>
          </a:p>
        </p:txBody>
      </p:sp>
      <p:sp>
        <p:nvSpPr>
          <p:cNvPr id="68" name="CaixaDeTexto 67"/>
          <p:cNvSpPr txBox="1"/>
          <p:nvPr/>
        </p:nvSpPr>
        <p:spPr>
          <a:xfrm>
            <a:off x="1257797" y="4705673"/>
            <a:ext cx="213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Imóvel da solicitação</a:t>
            </a:r>
            <a:endParaRPr lang="pt-BR" dirty="0"/>
          </a:p>
        </p:txBody>
      </p:sp>
      <p:sp>
        <p:nvSpPr>
          <p:cNvPr id="69" name="Retângulo 68"/>
          <p:cNvSpPr/>
          <p:nvPr/>
        </p:nvSpPr>
        <p:spPr>
          <a:xfrm>
            <a:off x="827584" y="5137721"/>
            <a:ext cx="360040" cy="288032"/>
          </a:xfrm>
          <a:prstGeom prst="rect">
            <a:avLst/>
          </a:prstGeom>
          <a:solidFill>
            <a:srgbClr val="FFD85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CaixaDeTexto 69"/>
          <p:cNvSpPr txBox="1"/>
          <p:nvPr/>
        </p:nvSpPr>
        <p:spPr>
          <a:xfrm>
            <a:off x="1257797" y="5097071"/>
            <a:ext cx="185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Lotes Confinantes</a:t>
            </a:r>
            <a:endParaRPr lang="pt-BR" dirty="0"/>
          </a:p>
        </p:txBody>
      </p:sp>
      <p:sp>
        <p:nvSpPr>
          <p:cNvPr id="71" name="CaixaDeTexto 70"/>
          <p:cNvSpPr txBox="1"/>
          <p:nvPr/>
        </p:nvSpPr>
        <p:spPr>
          <a:xfrm>
            <a:off x="1257797" y="5405917"/>
            <a:ext cx="3386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(Lotes que têm ao menos um ponto em comum com o Imóvel em questão)</a:t>
            </a:r>
            <a:endParaRPr lang="pt-BR" sz="1400" dirty="0"/>
          </a:p>
        </p:txBody>
      </p:sp>
      <p:sp>
        <p:nvSpPr>
          <p:cNvPr id="72" name="Retângulo 71"/>
          <p:cNvSpPr/>
          <p:nvPr/>
        </p:nvSpPr>
        <p:spPr>
          <a:xfrm>
            <a:off x="5148064" y="5138700"/>
            <a:ext cx="360040" cy="288032"/>
          </a:xfrm>
          <a:prstGeom prst="rect">
            <a:avLst/>
          </a:prstGeom>
          <a:solidFill>
            <a:srgbClr val="00FE7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CaixaDeTexto 72"/>
          <p:cNvSpPr txBox="1"/>
          <p:nvPr/>
        </p:nvSpPr>
        <p:spPr>
          <a:xfrm>
            <a:off x="5558918" y="5137721"/>
            <a:ext cx="1965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Lotes Defrontantes</a:t>
            </a:r>
            <a:endParaRPr lang="pt-BR" dirty="0"/>
          </a:p>
        </p:txBody>
      </p:sp>
      <p:sp>
        <p:nvSpPr>
          <p:cNvPr id="74" name="CaixaDeTexto 73"/>
          <p:cNvSpPr txBox="1"/>
          <p:nvPr/>
        </p:nvSpPr>
        <p:spPr>
          <a:xfrm>
            <a:off x="5155875" y="5426732"/>
            <a:ext cx="3386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(Lotes que estão em frente ao imóvel em questão e em frente ao Circundantes)</a:t>
            </a:r>
            <a:endParaRPr lang="pt-BR" sz="1400" dirty="0"/>
          </a:p>
        </p:txBody>
      </p:sp>
      <p:sp>
        <p:nvSpPr>
          <p:cNvPr id="75" name="Retângulo 74"/>
          <p:cNvSpPr/>
          <p:nvPr/>
        </p:nvSpPr>
        <p:spPr>
          <a:xfrm>
            <a:off x="5148064" y="4746323"/>
            <a:ext cx="360040" cy="2880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CaixaDeTexto 75"/>
          <p:cNvSpPr txBox="1"/>
          <p:nvPr/>
        </p:nvSpPr>
        <p:spPr>
          <a:xfrm>
            <a:off x="5558918" y="4705673"/>
            <a:ext cx="3098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Via pública (Rua, avenida, etc.)</a:t>
            </a:r>
            <a:endParaRPr lang="pt-BR" dirty="0"/>
          </a:p>
        </p:txBody>
      </p:sp>
      <p:sp>
        <p:nvSpPr>
          <p:cNvPr id="61" name="Retângulo 60"/>
          <p:cNvSpPr/>
          <p:nvPr/>
        </p:nvSpPr>
        <p:spPr>
          <a:xfrm>
            <a:off x="5155875" y="1852630"/>
            <a:ext cx="360040" cy="576064"/>
          </a:xfrm>
          <a:prstGeom prst="rect">
            <a:avLst/>
          </a:prstGeom>
          <a:solidFill>
            <a:srgbClr val="1B51F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Retângulo 61"/>
          <p:cNvSpPr/>
          <p:nvPr/>
        </p:nvSpPr>
        <p:spPr>
          <a:xfrm>
            <a:off x="4795835" y="1852630"/>
            <a:ext cx="360040" cy="576064"/>
          </a:xfrm>
          <a:prstGeom prst="rect">
            <a:avLst/>
          </a:prstGeom>
          <a:solidFill>
            <a:srgbClr val="1B51F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Retângulo 64"/>
          <p:cNvSpPr/>
          <p:nvPr/>
        </p:nvSpPr>
        <p:spPr>
          <a:xfrm>
            <a:off x="6564582" y="1852630"/>
            <a:ext cx="360040" cy="576064"/>
          </a:xfrm>
          <a:prstGeom prst="rect">
            <a:avLst/>
          </a:prstGeom>
          <a:solidFill>
            <a:srgbClr val="1B51F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" name="Retângulo 101"/>
          <p:cNvSpPr/>
          <p:nvPr/>
        </p:nvSpPr>
        <p:spPr>
          <a:xfrm>
            <a:off x="6924622" y="1852630"/>
            <a:ext cx="360040" cy="576064"/>
          </a:xfrm>
          <a:prstGeom prst="rect">
            <a:avLst/>
          </a:prstGeom>
          <a:solidFill>
            <a:srgbClr val="1B51F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" name="Retângulo 102"/>
          <p:cNvSpPr/>
          <p:nvPr/>
        </p:nvSpPr>
        <p:spPr>
          <a:xfrm>
            <a:off x="7284662" y="1852630"/>
            <a:ext cx="360040" cy="576064"/>
          </a:xfrm>
          <a:prstGeom prst="rect">
            <a:avLst/>
          </a:prstGeom>
          <a:solidFill>
            <a:srgbClr val="1B51F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Retângulo 103"/>
          <p:cNvSpPr/>
          <p:nvPr/>
        </p:nvSpPr>
        <p:spPr>
          <a:xfrm>
            <a:off x="5508104" y="1268760"/>
            <a:ext cx="360040" cy="576064"/>
          </a:xfrm>
          <a:prstGeom prst="rect">
            <a:avLst/>
          </a:prstGeom>
          <a:solidFill>
            <a:srgbClr val="FFD85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5" name="Retângulo 104"/>
          <p:cNvSpPr/>
          <p:nvPr/>
        </p:nvSpPr>
        <p:spPr>
          <a:xfrm>
            <a:off x="6228184" y="1268760"/>
            <a:ext cx="360040" cy="576064"/>
          </a:xfrm>
          <a:prstGeom prst="rect">
            <a:avLst/>
          </a:prstGeom>
          <a:solidFill>
            <a:srgbClr val="FFD85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6" name="Retângulo 105"/>
          <p:cNvSpPr/>
          <p:nvPr/>
        </p:nvSpPr>
        <p:spPr>
          <a:xfrm>
            <a:off x="5868144" y="1268760"/>
            <a:ext cx="360040" cy="576064"/>
          </a:xfrm>
          <a:prstGeom prst="rect">
            <a:avLst/>
          </a:prstGeom>
          <a:solidFill>
            <a:srgbClr val="FFD85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7" name="Retângulo 106"/>
          <p:cNvSpPr/>
          <p:nvPr/>
        </p:nvSpPr>
        <p:spPr>
          <a:xfrm>
            <a:off x="5155875" y="1268760"/>
            <a:ext cx="36004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8" name="Retângulo 107"/>
          <p:cNvSpPr/>
          <p:nvPr/>
        </p:nvSpPr>
        <p:spPr>
          <a:xfrm>
            <a:off x="4795835" y="1268760"/>
            <a:ext cx="36004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9" name="Retângulo 108"/>
          <p:cNvSpPr/>
          <p:nvPr/>
        </p:nvSpPr>
        <p:spPr>
          <a:xfrm>
            <a:off x="6564582" y="1268760"/>
            <a:ext cx="36004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0" name="Retângulo 109"/>
          <p:cNvSpPr/>
          <p:nvPr/>
        </p:nvSpPr>
        <p:spPr>
          <a:xfrm>
            <a:off x="6924622" y="1268760"/>
            <a:ext cx="36004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1" name="Retângulo 110"/>
          <p:cNvSpPr/>
          <p:nvPr/>
        </p:nvSpPr>
        <p:spPr>
          <a:xfrm>
            <a:off x="7284662" y="1268760"/>
            <a:ext cx="36004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2" name="Retângulo 111"/>
          <p:cNvSpPr/>
          <p:nvPr/>
        </p:nvSpPr>
        <p:spPr>
          <a:xfrm>
            <a:off x="5513509" y="3645024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3" name="Retângulo 112"/>
          <p:cNvSpPr/>
          <p:nvPr/>
        </p:nvSpPr>
        <p:spPr>
          <a:xfrm>
            <a:off x="6233589" y="3645024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4" name="Retângulo 113"/>
          <p:cNvSpPr/>
          <p:nvPr/>
        </p:nvSpPr>
        <p:spPr>
          <a:xfrm>
            <a:off x="5873549" y="3645024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5" name="Retângulo 114"/>
          <p:cNvSpPr/>
          <p:nvPr/>
        </p:nvSpPr>
        <p:spPr>
          <a:xfrm>
            <a:off x="5164501" y="3645024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6" name="Retângulo 115"/>
          <p:cNvSpPr/>
          <p:nvPr/>
        </p:nvSpPr>
        <p:spPr>
          <a:xfrm>
            <a:off x="4804461" y="3645024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7" name="Retângulo 116"/>
          <p:cNvSpPr/>
          <p:nvPr/>
        </p:nvSpPr>
        <p:spPr>
          <a:xfrm>
            <a:off x="6569987" y="3645024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8" name="Retângulo 117"/>
          <p:cNvSpPr/>
          <p:nvPr/>
        </p:nvSpPr>
        <p:spPr>
          <a:xfrm>
            <a:off x="6930027" y="3645024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9" name="Retângulo 118"/>
          <p:cNvSpPr/>
          <p:nvPr/>
        </p:nvSpPr>
        <p:spPr>
          <a:xfrm>
            <a:off x="7290067" y="3645024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0" name="Retângulo 119"/>
          <p:cNvSpPr/>
          <p:nvPr/>
        </p:nvSpPr>
        <p:spPr>
          <a:xfrm>
            <a:off x="5513509" y="2780928"/>
            <a:ext cx="360040" cy="864096"/>
          </a:xfrm>
          <a:prstGeom prst="rect">
            <a:avLst/>
          </a:prstGeom>
          <a:solidFill>
            <a:srgbClr val="00FE7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1" name="Retângulo 120"/>
          <p:cNvSpPr/>
          <p:nvPr/>
        </p:nvSpPr>
        <p:spPr>
          <a:xfrm>
            <a:off x="6233589" y="2780928"/>
            <a:ext cx="360040" cy="864096"/>
          </a:xfrm>
          <a:prstGeom prst="rect">
            <a:avLst/>
          </a:prstGeom>
          <a:solidFill>
            <a:srgbClr val="00FE7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2" name="Retângulo 121"/>
          <p:cNvSpPr/>
          <p:nvPr/>
        </p:nvSpPr>
        <p:spPr>
          <a:xfrm>
            <a:off x="5873549" y="2780928"/>
            <a:ext cx="360040" cy="864096"/>
          </a:xfrm>
          <a:prstGeom prst="rect">
            <a:avLst/>
          </a:prstGeom>
          <a:solidFill>
            <a:srgbClr val="00FE7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3" name="Retângulo 122"/>
          <p:cNvSpPr/>
          <p:nvPr/>
        </p:nvSpPr>
        <p:spPr>
          <a:xfrm>
            <a:off x="5164501" y="2780928"/>
            <a:ext cx="360040" cy="864096"/>
          </a:xfrm>
          <a:prstGeom prst="rect">
            <a:avLst/>
          </a:prstGeom>
          <a:solidFill>
            <a:srgbClr val="1B51F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4" name="Retângulo 123"/>
          <p:cNvSpPr/>
          <p:nvPr/>
        </p:nvSpPr>
        <p:spPr>
          <a:xfrm>
            <a:off x="4804461" y="2780928"/>
            <a:ext cx="360040" cy="864096"/>
          </a:xfrm>
          <a:prstGeom prst="rect">
            <a:avLst/>
          </a:prstGeom>
          <a:solidFill>
            <a:srgbClr val="1B51F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5" name="Retângulo 124"/>
          <p:cNvSpPr/>
          <p:nvPr/>
        </p:nvSpPr>
        <p:spPr>
          <a:xfrm>
            <a:off x="6569987" y="2780928"/>
            <a:ext cx="360040" cy="864096"/>
          </a:xfrm>
          <a:prstGeom prst="rect">
            <a:avLst/>
          </a:prstGeom>
          <a:solidFill>
            <a:srgbClr val="1B51F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6" name="Retângulo 125"/>
          <p:cNvSpPr/>
          <p:nvPr/>
        </p:nvSpPr>
        <p:spPr>
          <a:xfrm>
            <a:off x="6930027" y="2780928"/>
            <a:ext cx="360040" cy="864096"/>
          </a:xfrm>
          <a:prstGeom prst="rect">
            <a:avLst/>
          </a:prstGeom>
          <a:solidFill>
            <a:srgbClr val="1B51F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7" name="Retângulo 126"/>
          <p:cNvSpPr/>
          <p:nvPr/>
        </p:nvSpPr>
        <p:spPr>
          <a:xfrm>
            <a:off x="7290067" y="2780928"/>
            <a:ext cx="360040" cy="864096"/>
          </a:xfrm>
          <a:prstGeom prst="rect">
            <a:avLst/>
          </a:prstGeom>
          <a:solidFill>
            <a:srgbClr val="1B51F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8" name="Retângulo 127"/>
          <p:cNvSpPr/>
          <p:nvPr/>
        </p:nvSpPr>
        <p:spPr>
          <a:xfrm>
            <a:off x="2305654" y="3648246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9" name="Retângulo 128"/>
          <p:cNvSpPr/>
          <p:nvPr/>
        </p:nvSpPr>
        <p:spPr>
          <a:xfrm>
            <a:off x="3025734" y="3648246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0" name="Retângulo 129"/>
          <p:cNvSpPr/>
          <p:nvPr/>
        </p:nvSpPr>
        <p:spPr>
          <a:xfrm>
            <a:off x="2665694" y="3648246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1" name="Retângulo 130"/>
          <p:cNvSpPr/>
          <p:nvPr/>
        </p:nvSpPr>
        <p:spPr>
          <a:xfrm>
            <a:off x="1939394" y="3648246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2" name="Retângulo 131"/>
          <p:cNvSpPr/>
          <p:nvPr/>
        </p:nvSpPr>
        <p:spPr>
          <a:xfrm>
            <a:off x="1579354" y="3648246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3" name="Retângulo 132"/>
          <p:cNvSpPr/>
          <p:nvPr/>
        </p:nvSpPr>
        <p:spPr>
          <a:xfrm>
            <a:off x="3362132" y="3648246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4" name="Retângulo 133"/>
          <p:cNvSpPr/>
          <p:nvPr/>
        </p:nvSpPr>
        <p:spPr>
          <a:xfrm>
            <a:off x="3722172" y="3648246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5" name="Retângulo 134"/>
          <p:cNvSpPr/>
          <p:nvPr/>
        </p:nvSpPr>
        <p:spPr>
          <a:xfrm>
            <a:off x="4082212" y="3648246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6" name="Retângulo 135"/>
          <p:cNvSpPr/>
          <p:nvPr/>
        </p:nvSpPr>
        <p:spPr>
          <a:xfrm>
            <a:off x="2305654" y="2784150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7" name="Retângulo 136"/>
          <p:cNvSpPr/>
          <p:nvPr/>
        </p:nvSpPr>
        <p:spPr>
          <a:xfrm>
            <a:off x="3025734" y="2784150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8" name="Retângulo 137"/>
          <p:cNvSpPr/>
          <p:nvPr/>
        </p:nvSpPr>
        <p:spPr>
          <a:xfrm>
            <a:off x="2665694" y="2784150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9" name="Retângulo 138"/>
          <p:cNvSpPr/>
          <p:nvPr/>
        </p:nvSpPr>
        <p:spPr>
          <a:xfrm>
            <a:off x="1939394" y="2784150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0" name="Retângulo 139"/>
          <p:cNvSpPr/>
          <p:nvPr/>
        </p:nvSpPr>
        <p:spPr>
          <a:xfrm>
            <a:off x="1579354" y="2784150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1" name="Retângulo 140"/>
          <p:cNvSpPr/>
          <p:nvPr/>
        </p:nvSpPr>
        <p:spPr>
          <a:xfrm>
            <a:off x="3362132" y="2784150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2" name="Retângulo 141"/>
          <p:cNvSpPr/>
          <p:nvPr/>
        </p:nvSpPr>
        <p:spPr>
          <a:xfrm>
            <a:off x="3722172" y="2784150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3" name="Retângulo 142"/>
          <p:cNvSpPr/>
          <p:nvPr/>
        </p:nvSpPr>
        <p:spPr>
          <a:xfrm>
            <a:off x="4082212" y="2784150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4" name="Retângulo 143"/>
          <p:cNvSpPr/>
          <p:nvPr/>
        </p:nvSpPr>
        <p:spPr>
          <a:xfrm>
            <a:off x="2284791" y="1844824"/>
            <a:ext cx="36004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5" name="Retângulo 144"/>
          <p:cNvSpPr/>
          <p:nvPr/>
        </p:nvSpPr>
        <p:spPr>
          <a:xfrm>
            <a:off x="3004871" y="1844824"/>
            <a:ext cx="36004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6" name="Retângulo 145"/>
          <p:cNvSpPr/>
          <p:nvPr/>
        </p:nvSpPr>
        <p:spPr>
          <a:xfrm>
            <a:off x="2644831" y="1844824"/>
            <a:ext cx="36004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7" name="Retângulo 146"/>
          <p:cNvSpPr/>
          <p:nvPr/>
        </p:nvSpPr>
        <p:spPr>
          <a:xfrm>
            <a:off x="1924956" y="1844824"/>
            <a:ext cx="36004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8" name="Retângulo 147"/>
          <p:cNvSpPr/>
          <p:nvPr/>
        </p:nvSpPr>
        <p:spPr>
          <a:xfrm>
            <a:off x="1564916" y="1844824"/>
            <a:ext cx="36004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9" name="Retângulo 148"/>
          <p:cNvSpPr/>
          <p:nvPr/>
        </p:nvSpPr>
        <p:spPr>
          <a:xfrm>
            <a:off x="3341269" y="1844824"/>
            <a:ext cx="36004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0" name="Retângulo 149"/>
          <p:cNvSpPr/>
          <p:nvPr/>
        </p:nvSpPr>
        <p:spPr>
          <a:xfrm>
            <a:off x="3701309" y="1844824"/>
            <a:ext cx="36004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1" name="Retângulo 150"/>
          <p:cNvSpPr/>
          <p:nvPr/>
        </p:nvSpPr>
        <p:spPr>
          <a:xfrm>
            <a:off x="4061349" y="1844824"/>
            <a:ext cx="36004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2" name="Retângulo 151"/>
          <p:cNvSpPr/>
          <p:nvPr/>
        </p:nvSpPr>
        <p:spPr>
          <a:xfrm>
            <a:off x="2284791" y="1260954"/>
            <a:ext cx="36004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3" name="Retângulo 152"/>
          <p:cNvSpPr/>
          <p:nvPr/>
        </p:nvSpPr>
        <p:spPr>
          <a:xfrm>
            <a:off x="3004871" y="1260954"/>
            <a:ext cx="36004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4" name="Retângulo 153"/>
          <p:cNvSpPr/>
          <p:nvPr/>
        </p:nvSpPr>
        <p:spPr>
          <a:xfrm>
            <a:off x="2644831" y="1260954"/>
            <a:ext cx="36004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5" name="Retângulo 154"/>
          <p:cNvSpPr/>
          <p:nvPr/>
        </p:nvSpPr>
        <p:spPr>
          <a:xfrm>
            <a:off x="1924956" y="1260954"/>
            <a:ext cx="36004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6" name="Retângulo 155"/>
          <p:cNvSpPr/>
          <p:nvPr/>
        </p:nvSpPr>
        <p:spPr>
          <a:xfrm>
            <a:off x="1564916" y="1260954"/>
            <a:ext cx="36004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7" name="Retângulo 156"/>
          <p:cNvSpPr/>
          <p:nvPr/>
        </p:nvSpPr>
        <p:spPr>
          <a:xfrm>
            <a:off x="3341269" y="1260954"/>
            <a:ext cx="36004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8" name="Retângulo 157"/>
          <p:cNvSpPr/>
          <p:nvPr/>
        </p:nvSpPr>
        <p:spPr>
          <a:xfrm>
            <a:off x="3701309" y="1260954"/>
            <a:ext cx="36004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9" name="Retângulo 158"/>
          <p:cNvSpPr/>
          <p:nvPr/>
        </p:nvSpPr>
        <p:spPr>
          <a:xfrm>
            <a:off x="4061349" y="1260954"/>
            <a:ext cx="36004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0" name="Retângulo 159"/>
          <p:cNvSpPr/>
          <p:nvPr/>
        </p:nvSpPr>
        <p:spPr>
          <a:xfrm>
            <a:off x="827584" y="5949952"/>
            <a:ext cx="360040" cy="288032"/>
          </a:xfrm>
          <a:prstGeom prst="rect">
            <a:avLst/>
          </a:prstGeom>
          <a:solidFill>
            <a:srgbClr val="1B51F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1" name="CaixaDeTexto 160"/>
          <p:cNvSpPr txBox="1"/>
          <p:nvPr/>
        </p:nvSpPr>
        <p:spPr>
          <a:xfrm>
            <a:off x="1257797" y="5909302"/>
            <a:ext cx="196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Lotes Circundantes</a:t>
            </a:r>
            <a:endParaRPr lang="pt-BR" dirty="0"/>
          </a:p>
        </p:txBody>
      </p:sp>
      <p:sp>
        <p:nvSpPr>
          <p:cNvPr id="162" name="CaixaDeTexto 161"/>
          <p:cNvSpPr txBox="1"/>
          <p:nvPr/>
        </p:nvSpPr>
        <p:spPr>
          <a:xfrm>
            <a:off x="1257796" y="6218148"/>
            <a:ext cx="633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(Lotes que estão na mesma rua, quadra e quadra oposta do imóvel em questão, e </a:t>
            </a:r>
            <a:r>
              <a:rPr lang="pt-BR" sz="1400" b="1" dirty="0" smtClean="0"/>
              <a:t>não são Defrontantes ou Confinantes</a:t>
            </a:r>
            <a:r>
              <a:rPr lang="pt-BR" sz="1400" dirty="0" smtClean="0"/>
              <a:t>)</a:t>
            </a:r>
            <a:endParaRPr lang="pt-BR" sz="1400" dirty="0"/>
          </a:p>
        </p:txBody>
      </p:sp>
      <p:sp>
        <p:nvSpPr>
          <p:cNvPr id="163" name="CaixaDeTexto 16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Modelo de localização de Imóvel </a:t>
            </a:r>
            <a:r>
              <a:rPr lang="pt-BR" dirty="0" smtClean="0"/>
              <a:t>(Anexo I A, I B, I C e ID, LC 231/2011)</a:t>
            </a:r>
          </a:p>
        </p:txBody>
      </p:sp>
      <p:sp>
        <p:nvSpPr>
          <p:cNvPr id="86" name="Título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90600"/>
          </a:xfrm>
        </p:spPr>
        <p:txBody>
          <a:bodyPr/>
          <a:lstStyle/>
          <a:p>
            <a:r>
              <a:rPr lang="pt-BR" b="1" dirty="0" smtClean="0">
                <a:solidFill>
                  <a:srgbClr val="FF5050"/>
                </a:solidFill>
              </a:rPr>
              <a:t>Passo 1 – Analise de Localização</a:t>
            </a:r>
            <a:endParaRPr lang="pt-BR" b="1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41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/>
          <p:cNvSpPr/>
          <p:nvPr/>
        </p:nvSpPr>
        <p:spPr>
          <a:xfrm>
            <a:off x="4427984" y="1412776"/>
            <a:ext cx="360040" cy="3099566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Retângulo 66"/>
          <p:cNvSpPr/>
          <p:nvPr/>
        </p:nvSpPr>
        <p:spPr>
          <a:xfrm rot="5400000">
            <a:off x="4428592" y="-457839"/>
            <a:ext cx="360040" cy="611749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508104" y="1916832"/>
            <a:ext cx="360040" cy="5118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6228184" y="1916832"/>
            <a:ext cx="360040" cy="5118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868144" y="1916832"/>
            <a:ext cx="360040" cy="5118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62"/>
          <p:cNvSpPr/>
          <p:nvPr/>
        </p:nvSpPr>
        <p:spPr>
          <a:xfrm>
            <a:off x="827584" y="4746323"/>
            <a:ext cx="360040" cy="2880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CaixaDeTexto 63"/>
          <p:cNvSpPr txBox="1"/>
          <p:nvPr/>
        </p:nvSpPr>
        <p:spPr>
          <a:xfrm>
            <a:off x="510521" y="4376991"/>
            <a:ext cx="1037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Legenda:</a:t>
            </a:r>
            <a:endParaRPr lang="pt-BR" dirty="0"/>
          </a:p>
        </p:txBody>
      </p:sp>
      <p:sp>
        <p:nvSpPr>
          <p:cNvPr id="68" name="CaixaDeTexto 67"/>
          <p:cNvSpPr txBox="1"/>
          <p:nvPr/>
        </p:nvSpPr>
        <p:spPr>
          <a:xfrm>
            <a:off x="1257797" y="4705673"/>
            <a:ext cx="213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Imóvel da solicitação</a:t>
            </a:r>
            <a:endParaRPr lang="pt-BR" dirty="0"/>
          </a:p>
        </p:txBody>
      </p:sp>
      <p:sp>
        <p:nvSpPr>
          <p:cNvPr id="69" name="Retângulo 68"/>
          <p:cNvSpPr/>
          <p:nvPr/>
        </p:nvSpPr>
        <p:spPr>
          <a:xfrm>
            <a:off x="827584" y="5137721"/>
            <a:ext cx="360040" cy="288032"/>
          </a:xfrm>
          <a:prstGeom prst="rect">
            <a:avLst/>
          </a:prstGeom>
          <a:solidFill>
            <a:srgbClr val="FFD85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CaixaDeTexto 69"/>
          <p:cNvSpPr txBox="1"/>
          <p:nvPr/>
        </p:nvSpPr>
        <p:spPr>
          <a:xfrm>
            <a:off x="1257797" y="5097071"/>
            <a:ext cx="185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Lotes Confinantes</a:t>
            </a:r>
            <a:endParaRPr lang="pt-BR" dirty="0"/>
          </a:p>
        </p:txBody>
      </p:sp>
      <p:sp>
        <p:nvSpPr>
          <p:cNvPr id="71" name="CaixaDeTexto 70"/>
          <p:cNvSpPr txBox="1"/>
          <p:nvPr/>
        </p:nvSpPr>
        <p:spPr>
          <a:xfrm>
            <a:off x="1257797" y="5405917"/>
            <a:ext cx="3386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(Lotes que têm ao menos um ponto em comum com o Imóvel em questão)</a:t>
            </a:r>
            <a:endParaRPr lang="pt-BR" sz="1400" dirty="0"/>
          </a:p>
        </p:txBody>
      </p:sp>
      <p:sp>
        <p:nvSpPr>
          <p:cNvPr id="72" name="Retângulo 71"/>
          <p:cNvSpPr/>
          <p:nvPr/>
        </p:nvSpPr>
        <p:spPr>
          <a:xfrm>
            <a:off x="5148064" y="5138700"/>
            <a:ext cx="360040" cy="288032"/>
          </a:xfrm>
          <a:prstGeom prst="rect">
            <a:avLst/>
          </a:prstGeom>
          <a:solidFill>
            <a:srgbClr val="00FE7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CaixaDeTexto 72"/>
          <p:cNvSpPr txBox="1"/>
          <p:nvPr/>
        </p:nvSpPr>
        <p:spPr>
          <a:xfrm>
            <a:off x="5558918" y="5137721"/>
            <a:ext cx="1965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Lotes Defrontantes</a:t>
            </a:r>
            <a:endParaRPr lang="pt-BR" dirty="0"/>
          </a:p>
        </p:txBody>
      </p:sp>
      <p:sp>
        <p:nvSpPr>
          <p:cNvPr id="74" name="CaixaDeTexto 73"/>
          <p:cNvSpPr txBox="1"/>
          <p:nvPr/>
        </p:nvSpPr>
        <p:spPr>
          <a:xfrm>
            <a:off x="5155875" y="5426732"/>
            <a:ext cx="3386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(Lotes que estão em frente ao imóvel em questão e em frente ao Circundantes)</a:t>
            </a:r>
            <a:endParaRPr lang="pt-BR" sz="1400" dirty="0"/>
          </a:p>
        </p:txBody>
      </p:sp>
      <p:sp>
        <p:nvSpPr>
          <p:cNvPr id="75" name="Retângulo 74"/>
          <p:cNvSpPr/>
          <p:nvPr/>
        </p:nvSpPr>
        <p:spPr>
          <a:xfrm>
            <a:off x="5148064" y="4746323"/>
            <a:ext cx="360040" cy="2880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CaixaDeTexto 75"/>
          <p:cNvSpPr txBox="1"/>
          <p:nvPr/>
        </p:nvSpPr>
        <p:spPr>
          <a:xfrm>
            <a:off x="5558918" y="4705673"/>
            <a:ext cx="3053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Via pública (Rua, avenida, </a:t>
            </a:r>
            <a:r>
              <a:rPr lang="pt-BR" dirty="0" err="1" smtClean="0"/>
              <a:t>etc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61" name="Retângulo 60"/>
          <p:cNvSpPr/>
          <p:nvPr/>
        </p:nvSpPr>
        <p:spPr>
          <a:xfrm>
            <a:off x="5155875" y="1916832"/>
            <a:ext cx="360040" cy="5118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Retângulo 61"/>
          <p:cNvSpPr/>
          <p:nvPr/>
        </p:nvSpPr>
        <p:spPr>
          <a:xfrm>
            <a:off x="4795835" y="1916832"/>
            <a:ext cx="360040" cy="511862"/>
          </a:xfrm>
          <a:prstGeom prst="rect">
            <a:avLst/>
          </a:prstGeom>
          <a:solidFill>
            <a:srgbClr val="00FE7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Retângulo 64"/>
          <p:cNvSpPr/>
          <p:nvPr/>
        </p:nvSpPr>
        <p:spPr>
          <a:xfrm>
            <a:off x="6564582" y="1916832"/>
            <a:ext cx="360040" cy="5118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" name="Retângulo 101"/>
          <p:cNvSpPr/>
          <p:nvPr/>
        </p:nvSpPr>
        <p:spPr>
          <a:xfrm>
            <a:off x="6924622" y="1916832"/>
            <a:ext cx="360040" cy="5118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" name="Retângulo 102"/>
          <p:cNvSpPr/>
          <p:nvPr/>
        </p:nvSpPr>
        <p:spPr>
          <a:xfrm>
            <a:off x="7284662" y="1916832"/>
            <a:ext cx="360040" cy="5118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Retângulo 103"/>
          <p:cNvSpPr/>
          <p:nvPr/>
        </p:nvSpPr>
        <p:spPr>
          <a:xfrm>
            <a:off x="5508104" y="1420582"/>
            <a:ext cx="360040" cy="5118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5" name="Retângulo 104"/>
          <p:cNvSpPr/>
          <p:nvPr/>
        </p:nvSpPr>
        <p:spPr>
          <a:xfrm>
            <a:off x="6228184" y="1420582"/>
            <a:ext cx="360040" cy="5118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6" name="Retângulo 105"/>
          <p:cNvSpPr/>
          <p:nvPr/>
        </p:nvSpPr>
        <p:spPr>
          <a:xfrm>
            <a:off x="5868144" y="1420582"/>
            <a:ext cx="360040" cy="5118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7" name="Retângulo 106"/>
          <p:cNvSpPr/>
          <p:nvPr/>
        </p:nvSpPr>
        <p:spPr>
          <a:xfrm>
            <a:off x="5155875" y="1420582"/>
            <a:ext cx="360040" cy="5118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8" name="Retângulo 107"/>
          <p:cNvSpPr/>
          <p:nvPr/>
        </p:nvSpPr>
        <p:spPr>
          <a:xfrm>
            <a:off x="4795835" y="1420582"/>
            <a:ext cx="360040" cy="511862"/>
          </a:xfrm>
          <a:prstGeom prst="rect">
            <a:avLst/>
          </a:prstGeom>
          <a:solidFill>
            <a:srgbClr val="00FE7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9" name="Retângulo 108"/>
          <p:cNvSpPr/>
          <p:nvPr/>
        </p:nvSpPr>
        <p:spPr>
          <a:xfrm>
            <a:off x="6564582" y="1420582"/>
            <a:ext cx="360040" cy="5118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0" name="Retângulo 109"/>
          <p:cNvSpPr/>
          <p:nvPr/>
        </p:nvSpPr>
        <p:spPr>
          <a:xfrm>
            <a:off x="6924622" y="1420582"/>
            <a:ext cx="360040" cy="5118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1" name="Retângulo 110"/>
          <p:cNvSpPr/>
          <p:nvPr/>
        </p:nvSpPr>
        <p:spPr>
          <a:xfrm>
            <a:off x="7284662" y="1420582"/>
            <a:ext cx="360040" cy="5118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2" name="Retângulo 111"/>
          <p:cNvSpPr/>
          <p:nvPr/>
        </p:nvSpPr>
        <p:spPr>
          <a:xfrm>
            <a:off x="5513509" y="3645024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3" name="Retângulo 112"/>
          <p:cNvSpPr/>
          <p:nvPr/>
        </p:nvSpPr>
        <p:spPr>
          <a:xfrm>
            <a:off x="6233589" y="3645024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4" name="Retângulo 113"/>
          <p:cNvSpPr/>
          <p:nvPr/>
        </p:nvSpPr>
        <p:spPr>
          <a:xfrm>
            <a:off x="5873549" y="3645024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5" name="Retângulo 114"/>
          <p:cNvSpPr/>
          <p:nvPr/>
        </p:nvSpPr>
        <p:spPr>
          <a:xfrm>
            <a:off x="5164501" y="3645024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6" name="Retângulo 115"/>
          <p:cNvSpPr/>
          <p:nvPr/>
        </p:nvSpPr>
        <p:spPr>
          <a:xfrm>
            <a:off x="4804461" y="3645024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7" name="Retângulo 116"/>
          <p:cNvSpPr/>
          <p:nvPr/>
        </p:nvSpPr>
        <p:spPr>
          <a:xfrm>
            <a:off x="6569987" y="3645024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8" name="Retângulo 117"/>
          <p:cNvSpPr/>
          <p:nvPr/>
        </p:nvSpPr>
        <p:spPr>
          <a:xfrm>
            <a:off x="6930027" y="3645024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9" name="Retângulo 118"/>
          <p:cNvSpPr/>
          <p:nvPr/>
        </p:nvSpPr>
        <p:spPr>
          <a:xfrm>
            <a:off x="7290067" y="3645024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0" name="Retângulo 119"/>
          <p:cNvSpPr/>
          <p:nvPr/>
        </p:nvSpPr>
        <p:spPr>
          <a:xfrm>
            <a:off x="5513509" y="2780928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1" name="Retângulo 120"/>
          <p:cNvSpPr/>
          <p:nvPr/>
        </p:nvSpPr>
        <p:spPr>
          <a:xfrm>
            <a:off x="6233589" y="2780928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2" name="Retângulo 121"/>
          <p:cNvSpPr/>
          <p:nvPr/>
        </p:nvSpPr>
        <p:spPr>
          <a:xfrm>
            <a:off x="5873549" y="2780928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3" name="Retângulo 122"/>
          <p:cNvSpPr/>
          <p:nvPr/>
        </p:nvSpPr>
        <p:spPr>
          <a:xfrm>
            <a:off x="5164501" y="2780928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4" name="Retângulo 123"/>
          <p:cNvSpPr/>
          <p:nvPr/>
        </p:nvSpPr>
        <p:spPr>
          <a:xfrm>
            <a:off x="4804461" y="2780928"/>
            <a:ext cx="360040" cy="864096"/>
          </a:xfrm>
          <a:prstGeom prst="rect">
            <a:avLst/>
          </a:prstGeom>
          <a:solidFill>
            <a:srgbClr val="00FE7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5" name="Retângulo 124"/>
          <p:cNvSpPr/>
          <p:nvPr/>
        </p:nvSpPr>
        <p:spPr>
          <a:xfrm>
            <a:off x="6569987" y="2780928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6" name="Retângulo 125"/>
          <p:cNvSpPr/>
          <p:nvPr/>
        </p:nvSpPr>
        <p:spPr>
          <a:xfrm>
            <a:off x="6930027" y="2780928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7" name="Retângulo 126"/>
          <p:cNvSpPr/>
          <p:nvPr/>
        </p:nvSpPr>
        <p:spPr>
          <a:xfrm>
            <a:off x="7290067" y="2780928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8" name="Retângulo 127"/>
          <p:cNvSpPr/>
          <p:nvPr/>
        </p:nvSpPr>
        <p:spPr>
          <a:xfrm>
            <a:off x="2305654" y="3648246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9" name="Retângulo 128"/>
          <p:cNvSpPr/>
          <p:nvPr/>
        </p:nvSpPr>
        <p:spPr>
          <a:xfrm>
            <a:off x="3025734" y="3648246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0" name="Retângulo 129"/>
          <p:cNvSpPr/>
          <p:nvPr/>
        </p:nvSpPr>
        <p:spPr>
          <a:xfrm>
            <a:off x="2665694" y="3648246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1" name="Retângulo 130"/>
          <p:cNvSpPr/>
          <p:nvPr/>
        </p:nvSpPr>
        <p:spPr>
          <a:xfrm>
            <a:off x="1939394" y="3648246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2" name="Retângulo 131"/>
          <p:cNvSpPr/>
          <p:nvPr/>
        </p:nvSpPr>
        <p:spPr>
          <a:xfrm>
            <a:off x="1579354" y="3648246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3" name="Retângulo 132"/>
          <p:cNvSpPr/>
          <p:nvPr/>
        </p:nvSpPr>
        <p:spPr>
          <a:xfrm>
            <a:off x="3362132" y="3648246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4" name="Retângulo 133"/>
          <p:cNvSpPr/>
          <p:nvPr/>
        </p:nvSpPr>
        <p:spPr>
          <a:xfrm>
            <a:off x="3722172" y="3648246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5" name="Retângulo 134"/>
          <p:cNvSpPr/>
          <p:nvPr/>
        </p:nvSpPr>
        <p:spPr>
          <a:xfrm>
            <a:off x="4082212" y="3648246"/>
            <a:ext cx="3600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6" name="Retângulo 135"/>
          <p:cNvSpPr/>
          <p:nvPr/>
        </p:nvSpPr>
        <p:spPr>
          <a:xfrm>
            <a:off x="2305654" y="2784150"/>
            <a:ext cx="360040" cy="864096"/>
          </a:xfrm>
          <a:prstGeom prst="rect">
            <a:avLst/>
          </a:prstGeom>
          <a:solidFill>
            <a:srgbClr val="1B51F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7" name="Retângulo 136"/>
          <p:cNvSpPr/>
          <p:nvPr/>
        </p:nvSpPr>
        <p:spPr>
          <a:xfrm>
            <a:off x="3025734" y="2784150"/>
            <a:ext cx="360040" cy="864096"/>
          </a:xfrm>
          <a:prstGeom prst="rect">
            <a:avLst/>
          </a:prstGeom>
          <a:solidFill>
            <a:srgbClr val="1B51F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8" name="Retângulo 137"/>
          <p:cNvSpPr/>
          <p:nvPr/>
        </p:nvSpPr>
        <p:spPr>
          <a:xfrm>
            <a:off x="2665694" y="2784150"/>
            <a:ext cx="360040" cy="864096"/>
          </a:xfrm>
          <a:prstGeom prst="rect">
            <a:avLst/>
          </a:prstGeom>
          <a:solidFill>
            <a:srgbClr val="1B51F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9" name="Retângulo 138"/>
          <p:cNvSpPr/>
          <p:nvPr/>
        </p:nvSpPr>
        <p:spPr>
          <a:xfrm>
            <a:off x="1939394" y="2784150"/>
            <a:ext cx="360040" cy="864096"/>
          </a:xfrm>
          <a:prstGeom prst="rect">
            <a:avLst/>
          </a:prstGeom>
          <a:solidFill>
            <a:srgbClr val="1B51F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0" name="Retângulo 139"/>
          <p:cNvSpPr/>
          <p:nvPr/>
        </p:nvSpPr>
        <p:spPr>
          <a:xfrm>
            <a:off x="1579354" y="2784150"/>
            <a:ext cx="360040" cy="864096"/>
          </a:xfrm>
          <a:prstGeom prst="rect">
            <a:avLst/>
          </a:prstGeom>
          <a:solidFill>
            <a:srgbClr val="1B51F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1" name="Retângulo 140"/>
          <p:cNvSpPr/>
          <p:nvPr/>
        </p:nvSpPr>
        <p:spPr>
          <a:xfrm>
            <a:off x="3362132" y="2784150"/>
            <a:ext cx="360040" cy="864096"/>
          </a:xfrm>
          <a:prstGeom prst="rect">
            <a:avLst/>
          </a:prstGeom>
          <a:solidFill>
            <a:srgbClr val="1B51F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2" name="Retângulo 141"/>
          <p:cNvSpPr/>
          <p:nvPr/>
        </p:nvSpPr>
        <p:spPr>
          <a:xfrm>
            <a:off x="3722172" y="2784150"/>
            <a:ext cx="360040" cy="864096"/>
          </a:xfrm>
          <a:prstGeom prst="rect">
            <a:avLst/>
          </a:prstGeom>
          <a:solidFill>
            <a:srgbClr val="00FE7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3" name="Retângulo 142"/>
          <p:cNvSpPr/>
          <p:nvPr/>
        </p:nvSpPr>
        <p:spPr>
          <a:xfrm>
            <a:off x="4082212" y="2784150"/>
            <a:ext cx="360040" cy="864096"/>
          </a:xfrm>
          <a:prstGeom prst="rect">
            <a:avLst/>
          </a:prstGeom>
          <a:solidFill>
            <a:srgbClr val="00FE7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4" name="Retângulo 143"/>
          <p:cNvSpPr/>
          <p:nvPr/>
        </p:nvSpPr>
        <p:spPr>
          <a:xfrm>
            <a:off x="2284791" y="1909026"/>
            <a:ext cx="360040" cy="511862"/>
          </a:xfrm>
          <a:prstGeom prst="rect">
            <a:avLst/>
          </a:prstGeom>
          <a:solidFill>
            <a:srgbClr val="1B51F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5" name="Retângulo 144"/>
          <p:cNvSpPr/>
          <p:nvPr/>
        </p:nvSpPr>
        <p:spPr>
          <a:xfrm>
            <a:off x="3004871" y="1909026"/>
            <a:ext cx="360040" cy="511862"/>
          </a:xfrm>
          <a:prstGeom prst="rect">
            <a:avLst/>
          </a:prstGeom>
          <a:solidFill>
            <a:srgbClr val="1B51F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6" name="Retângulo 145"/>
          <p:cNvSpPr/>
          <p:nvPr/>
        </p:nvSpPr>
        <p:spPr>
          <a:xfrm>
            <a:off x="2644831" y="1909026"/>
            <a:ext cx="360040" cy="511862"/>
          </a:xfrm>
          <a:prstGeom prst="rect">
            <a:avLst/>
          </a:prstGeom>
          <a:solidFill>
            <a:srgbClr val="1B51F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7" name="Retângulo 146"/>
          <p:cNvSpPr/>
          <p:nvPr/>
        </p:nvSpPr>
        <p:spPr>
          <a:xfrm>
            <a:off x="1924956" y="1909026"/>
            <a:ext cx="360040" cy="511862"/>
          </a:xfrm>
          <a:prstGeom prst="rect">
            <a:avLst/>
          </a:prstGeom>
          <a:solidFill>
            <a:srgbClr val="1B51F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8" name="Retângulo 147"/>
          <p:cNvSpPr/>
          <p:nvPr/>
        </p:nvSpPr>
        <p:spPr>
          <a:xfrm>
            <a:off x="1564916" y="1909026"/>
            <a:ext cx="360040" cy="511862"/>
          </a:xfrm>
          <a:prstGeom prst="rect">
            <a:avLst/>
          </a:prstGeom>
          <a:solidFill>
            <a:srgbClr val="1B51F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9" name="Retângulo 148"/>
          <p:cNvSpPr/>
          <p:nvPr/>
        </p:nvSpPr>
        <p:spPr>
          <a:xfrm>
            <a:off x="3341269" y="1909026"/>
            <a:ext cx="360040" cy="511862"/>
          </a:xfrm>
          <a:prstGeom prst="rect">
            <a:avLst/>
          </a:prstGeom>
          <a:solidFill>
            <a:srgbClr val="1B51F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0" name="Retângulo 149"/>
          <p:cNvSpPr/>
          <p:nvPr/>
        </p:nvSpPr>
        <p:spPr>
          <a:xfrm>
            <a:off x="3701309" y="1909026"/>
            <a:ext cx="360040" cy="511862"/>
          </a:xfrm>
          <a:prstGeom prst="rect">
            <a:avLst/>
          </a:prstGeom>
          <a:solidFill>
            <a:srgbClr val="FFD85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1" name="Retângulo 150"/>
          <p:cNvSpPr/>
          <p:nvPr/>
        </p:nvSpPr>
        <p:spPr>
          <a:xfrm>
            <a:off x="4061349" y="1909026"/>
            <a:ext cx="360040" cy="5118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2" name="Retângulo 151"/>
          <p:cNvSpPr/>
          <p:nvPr/>
        </p:nvSpPr>
        <p:spPr>
          <a:xfrm>
            <a:off x="2284791" y="1412776"/>
            <a:ext cx="360040" cy="5118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3" name="Retângulo 152"/>
          <p:cNvSpPr/>
          <p:nvPr/>
        </p:nvSpPr>
        <p:spPr>
          <a:xfrm>
            <a:off x="3004871" y="1412776"/>
            <a:ext cx="360040" cy="5118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4" name="Retângulo 153"/>
          <p:cNvSpPr/>
          <p:nvPr/>
        </p:nvSpPr>
        <p:spPr>
          <a:xfrm>
            <a:off x="2644831" y="1412776"/>
            <a:ext cx="360040" cy="5118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5" name="Retângulo 154"/>
          <p:cNvSpPr/>
          <p:nvPr/>
        </p:nvSpPr>
        <p:spPr>
          <a:xfrm>
            <a:off x="1924956" y="1412776"/>
            <a:ext cx="360040" cy="5118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6" name="Retângulo 155"/>
          <p:cNvSpPr/>
          <p:nvPr/>
        </p:nvSpPr>
        <p:spPr>
          <a:xfrm>
            <a:off x="1564916" y="1412776"/>
            <a:ext cx="360040" cy="5118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7" name="Retângulo 156"/>
          <p:cNvSpPr/>
          <p:nvPr/>
        </p:nvSpPr>
        <p:spPr>
          <a:xfrm>
            <a:off x="3341269" y="1412776"/>
            <a:ext cx="360040" cy="5118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8" name="Retângulo 157"/>
          <p:cNvSpPr/>
          <p:nvPr/>
        </p:nvSpPr>
        <p:spPr>
          <a:xfrm>
            <a:off x="3701309" y="1412776"/>
            <a:ext cx="360040" cy="511862"/>
          </a:xfrm>
          <a:prstGeom prst="rect">
            <a:avLst/>
          </a:prstGeom>
          <a:solidFill>
            <a:srgbClr val="FFD85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9" name="Retângulo 158"/>
          <p:cNvSpPr/>
          <p:nvPr/>
        </p:nvSpPr>
        <p:spPr>
          <a:xfrm>
            <a:off x="4061349" y="1412776"/>
            <a:ext cx="360040" cy="511862"/>
          </a:xfrm>
          <a:prstGeom prst="rect">
            <a:avLst/>
          </a:prstGeom>
          <a:solidFill>
            <a:srgbClr val="FFD85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0" name="Retângulo 159"/>
          <p:cNvSpPr/>
          <p:nvPr/>
        </p:nvSpPr>
        <p:spPr>
          <a:xfrm>
            <a:off x="827584" y="5949952"/>
            <a:ext cx="360040" cy="288032"/>
          </a:xfrm>
          <a:prstGeom prst="rect">
            <a:avLst/>
          </a:prstGeom>
          <a:solidFill>
            <a:srgbClr val="1B51F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1" name="CaixaDeTexto 160"/>
          <p:cNvSpPr txBox="1"/>
          <p:nvPr/>
        </p:nvSpPr>
        <p:spPr>
          <a:xfrm>
            <a:off x="1257797" y="5909302"/>
            <a:ext cx="196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Lotes Circundantes</a:t>
            </a:r>
            <a:endParaRPr lang="pt-BR" dirty="0"/>
          </a:p>
        </p:txBody>
      </p:sp>
      <p:sp>
        <p:nvSpPr>
          <p:cNvPr id="162" name="CaixaDeTexto 161"/>
          <p:cNvSpPr txBox="1"/>
          <p:nvPr/>
        </p:nvSpPr>
        <p:spPr>
          <a:xfrm>
            <a:off x="1257796" y="6218148"/>
            <a:ext cx="633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(Lotes que estão na mesma rua, quadra e quadra oposta do imóvel em questão, e </a:t>
            </a:r>
            <a:r>
              <a:rPr lang="pt-BR" sz="1400" b="1" dirty="0" smtClean="0"/>
              <a:t>não são Defrontantes ou Confinantes</a:t>
            </a:r>
            <a:r>
              <a:rPr lang="pt-BR" sz="1400" dirty="0" smtClean="0"/>
              <a:t>)</a:t>
            </a:r>
            <a:endParaRPr lang="pt-BR" sz="1400" dirty="0"/>
          </a:p>
        </p:txBody>
      </p:sp>
      <p:sp>
        <p:nvSpPr>
          <p:cNvPr id="163" name="CaixaDeTexto 162"/>
          <p:cNvSpPr txBox="1"/>
          <p:nvPr/>
        </p:nvSpPr>
        <p:spPr>
          <a:xfrm>
            <a:off x="0" y="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Modelo de localização de Imóvel – Na Esquina </a:t>
            </a:r>
            <a:r>
              <a:rPr lang="pt-BR" dirty="0" smtClean="0"/>
              <a:t>(Anexo I A, I B, I C e ID, LC 231/2011)</a:t>
            </a:r>
            <a:endParaRPr lang="pt-BR" b="1" dirty="0"/>
          </a:p>
        </p:txBody>
      </p:sp>
      <p:sp>
        <p:nvSpPr>
          <p:cNvPr id="86" name="Título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5050"/>
                </a:solidFill>
              </a:rPr>
              <a:t>Passo 1 – Analise de Localização - Esquina</a:t>
            </a:r>
            <a:endParaRPr lang="pt-BR" b="1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78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Nos próximos itens que completam esse passo, caso tenha alguma dúvida, use o link de </a:t>
            </a:r>
            <a:r>
              <a:rPr lang="pt-BR" b="1" dirty="0" smtClean="0">
                <a:solidFill>
                  <a:srgbClr val="FF0000"/>
                </a:solidFill>
              </a:rPr>
              <a:t>AJUDA</a:t>
            </a:r>
            <a:r>
              <a:rPr lang="pt-BR" dirty="0" smtClean="0"/>
              <a:t> que existe em cada página para responder as perguntas do formulário.</a:t>
            </a:r>
          </a:p>
          <a:p>
            <a:pPr algn="just"/>
            <a:r>
              <a:rPr lang="pt-BR" dirty="0" smtClean="0"/>
              <a:t>Caso a dúvida persista, favor entrar em contato com a Junta Comercial através do telefone:</a:t>
            </a:r>
          </a:p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3613-9526 ou 3613-9524</a:t>
            </a:r>
          </a:p>
          <a:p>
            <a:pPr algn="just"/>
            <a:r>
              <a:rPr lang="pt-BR" dirty="0" smtClean="0"/>
              <a:t>Finalizando esse passo, anote o </a:t>
            </a:r>
            <a:r>
              <a:rPr lang="pt-BR" b="1" dirty="0" smtClean="0">
                <a:solidFill>
                  <a:srgbClr val="FF0000"/>
                </a:solidFill>
              </a:rPr>
              <a:t>número do protocolo </a:t>
            </a:r>
            <a:r>
              <a:rPr lang="pt-BR" dirty="0" smtClean="0"/>
              <a:t>que será emitido. Ele será fundamental para consultar e prosseguir no passo seguinte.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5050"/>
                </a:solidFill>
              </a:rPr>
              <a:t>Passo 1 - Portal REDESIM</a:t>
            </a:r>
            <a:endParaRPr lang="pt-BR" b="1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6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b="1" dirty="0" smtClean="0">
                <a:solidFill>
                  <a:srgbClr val="FF5050"/>
                </a:solidFill>
              </a:rPr>
              <a:t>Passo 2 – Consulta</a:t>
            </a:r>
            <a:endParaRPr lang="pt-BR" b="1" dirty="0">
              <a:solidFill>
                <a:srgbClr val="FF505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CONSULTA (DE VIABILIDADE)</a:t>
            </a:r>
            <a:endParaRPr lang="pt-BR" b="1" dirty="0"/>
          </a:p>
          <a:p>
            <a:pPr algn="just"/>
            <a:r>
              <a:rPr lang="pt-BR" dirty="0" smtClean="0"/>
              <a:t>Neste passo o </a:t>
            </a:r>
            <a:r>
              <a:rPr lang="pt-BR" dirty="0"/>
              <a:t>cidadão informa o </a:t>
            </a:r>
            <a:r>
              <a:rPr lang="pt-BR" b="1" dirty="0">
                <a:solidFill>
                  <a:srgbClr val="FF0000"/>
                </a:solidFill>
              </a:rPr>
              <a:t>número do protocolo </a:t>
            </a:r>
            <a:r>
              <a:rPr lang="pt-BR" dirty="0"/>
              <a:t>gerado </a:t>
            </a:r>
            <a:r>
              <a:rPr lang="pt-BR" dirty="0" smtClean="0"/>
              <a:t>no Passo 1 (Pedido de Viabilidade) </a:t>
            </a:r>
            <a:r>
              <a:rPr lang="pt-BR" dirty="0"/>
              <a:t>para verificar se a Junta Comercial e os órgãos </a:t>
            </a:r>
            <a:r>
              <a:rPr lang="pt-BR" dirty="0" smtClean="0"/>
              <a:t>conveniados deferiram a solicitação.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65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5050"/>
                </a:solidFill>
              </a:rPr>
              <a:t>Passo 2 – Consulta</a:t>
            </a:r>
            <a:endParaRPr lang="pt-BR" b="1" dirty="0">
              <a:solidFill>
                <a:srgbClr val="FF5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6889" r="8889" b="20001"/>
          <a:stretch/>
        </p:blipFill>
        <p:spPr bwMode="auto">
          <a:xfrm>
            <a:off x="481333" y="1632992"/>
            <a:ext cx="818133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3933056"/>
            <a:ext cx="9144000" cy="648072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Clique em </a:t>
            </a:r>
            <a:r>
              <a:rPr lang="pt-BR" b="1" dirty="0" smtClean="0">
                <a:solidFill>
                  <a:srgbClr val="FF0000"/>
                </a:solidFill>
              </a:rPr>
              <a:t>CONSULTA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Seta para baixo 5"/>
          <p:cNvSpPr/>
          <p:nvPr/>
        </p:nvSpPr>
        <p:spPr>
          <a:xfrm rot="10800000">
            <a:off x="971600" y="2689870"/>
            <a:ext cx="864096" cy="1008112"/>
          </a:xfrm>
          <a:prstGeom prst="downArrow">
            <a:avLst/>
          </a:prstGeom>
          <a:solidFill>
            <a:srgbClr val="FF5050"/>
          </a:solidFill>
          <a:ln w="3810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7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5050"/>
                </a:solidFill>
              </a:rPr>
              <a:t>Passo 2 – Consulta</a:t>
            </a:r>
            <a:endParaRPr lang="pt-BR" b="1" dirty="0">
              <a:solidFill>
                <a:srgbClr val="FF5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t="6889" r="4166" b="20001"/>
          <a:stretch/>
        </p:blipFill>
        <p:spPr bwMode="auto">
          <a:xfrm>
            <a:off x="457200" y="1628800"/>
            <a:ext cx="829624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-4780" y="4254996"/>
            <a:ext cx="9144000" cy="648072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Clique no local indicado para Consultar o seu Pedido de Viabilidade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Seta para baixo 5"/>
          <p:cNvSpPr/>
          <p:nvPr/>
        </p:nvSpPr>
        <p:spPr>
          <a:xfrm rot="10800000">
            <a:off x="2699792" y="3068959"/>
            <a:ext cx="864096" cy="1008112"/>
          </a:xfrm>
          <a:prstGeom prst="downArrow">
            <a:avLst/>
          </a:prstGeom>
          <a:solidFill>
            <a:srgbClr val="FF5050"/>
          </a:solidFill>
          <a:ln w="3810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5050"/>
                </a:solidFill>
              </a:rPr>
              <a:t>Passo 2 – Consulta</a:t>
            </a:r>
            <a:endParaRPr lang="pt-BR" b="1" dirty="0">
              <a:solidFill>
                <a:srgbClr val="FF5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4" r="7639" b="21778"/>
          <a:stretch/>
        </p:blipFill>
        <p:spPr bwMode="auto">
          <a:xfrm>
            <a:off x="467544" y="1609750"/>
            <a:ext cx="8208912" cy="398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-4780" y="4437112"/>
            <a:ext cx="9144000" cy="648072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Preencha com o </a:t>
            </a:r>
            <a:r>
              <a:rPr lang="pt-BR" b="1" i="1" dirty="0" smtClean="0">
                <a:solidFill>
                  <a:schemeClr val="tx1"/>
                </a:solidFill>
              </a:rPr>
              <a:t>Número do Protocolo </a:t>
            </a:r>
            <a:r>
              <a:rPr lang="pt-BR" b="1" dirty="0" smtClean="0">
                <a:solidFill>
                  <a:schemeClr val="tx1"/>
                </a:solidFill>
              </a:rPr>
              <a:t>obtido no Passo 1 e clique em </a:t>
            </a:r>
            <a:r>
              <a:rPr lang="pt-BR" b="1" dirty="0" smtClean="0">
                <a:solidFill>
                  <a:srgbClr val="FF0000"/>
                </a:solidFill>
              </a:rPr>
              <a:t>Buscar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Seta para baixo 7"/>
          <p:cNvSpPr/>
          <p:nvPr/>
        </p:nvSpPr>
        <p:spPr>
          <a:xfrm rot="10800000">
            <a:off x="4279188" y="3625047"/>
            <a:ext cx="576064" cy="672075"/>
          </a:xfrm>
          <a:prstGeom prst="downArrow">
            <a:avLst/>
          </a:prstGeom>
          <a:solidFill>
            <a:srgbClr val="FF5050"/>
          </a:solidFill>
          <a:ln w="3810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415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5050"/>
                </a:solidFill>
              </a:rPr>
              <a:t>Passo 2 – Consulta</a:t>
            </a:r>
            <a:endParaRPr lang="pt-BR" b="1" dirty="0">
              <a:solidFill>
                <a:srgbClr val="FF5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Nas próximas telas terá informações de como anda o deferimento do seu Pedido de Viabilidade, </a:t>
            </a:r>
            <a:r>
              <a:rPr lang="pt-BR" dirty="0"/>
              <a:t>caso tenha alguma dúvida, use o link de </a:t>
            </a:r>
            <a:r>
              <a:rPr lang="pt-BR" b="1" dirty="0" smtClean="0">
                <a:solidFill>
                  <a:srgbClr val="FF0000"/>
                </a:solidFill>
              </a:rPr>
              <a:t>AJUDA</a:t>
            </a:r>
            <a:r>
              <a:rPr lang="pt-BR" dirty="0" smtClean="0"/>
              <a:t>.</a:t>
            </a:r>
            <a:endParaRPr lang="pt-BR" dirty="0"/>
          </a:p>
          <a:p>
            <a:pPr algn="just"/>
            <a:r>
              <a:rPr lang="pt-BR" dirty="0"/>
              <a:t>Caso a dúvida persista, favor entrar em contato com a Junta Comercial através do telefone:</a:t>
            </a:r>
          </a:p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3613-9526 ou 3613-9524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002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5050"/>
                </a:solidFill>
              </a:rPr>
              <a:t>Passo 3 </a:t>
            </a:r>
            <a:r>
              <a:rPr lang="pt-BR" b="1" dirty="0">
                <a:solidFill>
                  <a:srgbClr val="FF5050"/>
                </a:solidFill>
              </a:rPr>
              <a:t>–</a:t>
            </a:r>
            <a:r>
              <a:rPr lang="pt-BR" b="1" dirty="0" smtClean="0">
                <a:solidFill>
                  <a:srgbClr val="FF5050"/>
                </a:solidFill>
              </a:rPr>
              <a:t> DBE</a:t>
            </a:r>
            <a:endParaRPr lang="pt-BR" b="1" dirty="0">
              <a:solidFill>
                <a:srgbClr val="FF5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Neste passo será preenchido a solicitação do </a:t>
            </a:r>
            <a:r>
              <a:rPr lang="pt-BR" b="1" dirty="0" smtClean="0"/>
              <a:t>Documento Básico de Entrada (DBE)</a:t>
            </a:r>
            <a:r>
              <a:rPr lang="pt-BR" dirty="0" smtClean="0"/>
              <a:t>, que será encaminhado a Receita Federal para emissão do CNPJ e para Junta Comercial para deferimento.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55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5050"/>
                </a:solidFill>
              </a:rPr>
              <a:t>REDESIM - REGIN</a:t>
            </a:r>
            <a:endParaRPr lang="pt-BR" b="1" dirty="0">
              <a:solidFill>
                <a:srgbClr val="FF505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4"/>
                </a:solidFill>
              </a:rPr>
              <a:t>O que é a REDESIM?</a:t>
            </a:r>
          </a:p>
          <a:p>
            <a:r>
              <a:rPr lang="pt-BR" b="1" dirty="0" smtClean="0">
                <a:solidFill>
                  <a:schemeClr val="accent4"/>
                </a:solidFill>
              </a:rPr>
              <a:t>Rede Nacional para a Simplificação do Registro e da Legalização de Empresas e Negócios. Ela estabelece </a:t>
            </a:r>
            <a:r>
              <a:rPr lang="pt-BR" b="1" dirty="0">
                <a:solidFill>
                  <a:schemeClr val="accent4"/>
                </a:solidFill>
              </a:rPr>
              <a:t>diretrizes e procedimentos para a simplificação e integração do processo de registro e legalização de empresários e de pessoas jurídicas</a:t>
            </a:r>
            <a:r>
              <a:rPr lang="pt-BR" b="1" dirty="0" smtClean="0">
                <a:solidFill>
                  <a:schemeClr val="accent4"/>
                </a:solidFill>
              </a:rPr>
              <a:t>.</a:t>
            </a:r>
          </a:p>
          <a:p>
            <a:endParaRPr lang="pt-BR" b="1" dirty="0" smtClean="0">
              <a:solidFill>
                <a:schemeClr val="accent4"/>
              </a:solidFill>
            </a:endParaRPr>
          </a:p>
          <a:p>
            <a:r>
              <a:rPr lang="pt-BR" b="1" dirty="0" smtClean="0">
                <a:solidFill>
                  <a:schemeClr val="accent4"/>
                </a:solidFill>
              </a:rPr>
              <a:t>O que é REGIN?</a:t>
            </a:r>
          </a:p>
          <a:p>
            <a:r>
              <a:rPr lang="pt-BR" b="1" dirty="0" smtClean="0">
                <a:solidFill>
                  <a:schemeClr val="accent4"/>
                </a:solidFill>
              </a:rPr>
              <a:t>É o portal pelo qual o contribuinte terá acesso a REDESIM através da JUCEMAT, possibilitando o cadastramento, alteração e baixa na Junta Comercial e na Prefeitura de Cuiabá.</a:t>
            </a:r>
            <a:endParaRPr lang="pt-BR" b="1" dirty="0">
              <a:solidFill>
                <a:schemeClr val="accent4"/>
              </a:solidFill>
            </a:endParaRPr>
          </a:p>
          <a:p>
            <a:endParaRPr lang="pt-BR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98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5050"/>
                </a:solidFill>
              </a:rPr>
              <a:t>Passo 3 – DBE</a:t>
            </a:r>
            <a:endParaRPr lang="pt-BR" b="1" dirty="0">
              <a:solidFill>
                <a:srgbClr val="FF5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6889" r="8889" b="20001"/>
          <a:stretch/>
        </p:blipFill>
        <p:spPr bwMode="auto">
          <a:xfrm>
            <a:off x="481333" y="1632992"/>
            <a:ext cx="818133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4869160"/>
            <a:ext cx="9144000" cy="648072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Clique em </a:t>
            </a:r>
            <a:r>
              <a:rPr lang="pt-BR" b="1" dirty="0" smtClean="0">
                <a:solidFill>
                  <a:srgbClr val="FF0000"/>
                </a:solidFill>
              </a:rPr>
              <a:t>DBE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Seta para baixo 5"/>
          <p:cNvSpPr/>
          <p:nvPr/>
        </p:nvSpPr>
        <p:spPr>
          <a:xfrm rot="10800000">
            <a:off x="1206674" y="3717032"/>
            <a:ext cx="864096" cy="1008112"/>
          </a:xfrm>
          <a:prstGeom prst="downArrow">
            <a:avLst/>
          </a:prstGeom>
          <a:solidFill>
            <a:srgbClr val="FF5050"/>
          </a:solidFill>
          <a:ln w="3810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83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5050"/>
                </a:solidFill>
              </a:rPr>
              <a:t>Passo 3 – DBE</a:t>
            </a:r>
            <a:endParaRPr lang="pt-BR" b="1" dirty="0">
              <a:solidFill>
                <a:srgbClr val="FF5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7334" r="4167" b="22889"/>
          <a:stretch/>
        </p:blipFill>
        <p:spPr bwMode="auto">
          <a:xfrm>
            <a:off x="486594" y="1637184"/>
            <a:ext cx="8217396" cy="385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4869160"/>
            <a:ext cx="9144000" cy="648072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Clique em no local indicado para iniciar o Passo de Solicitação de DBE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Seta para baixo 5"/>
          <p:cNvSpPr/>
          <p:nvPr/>
        </p:nvSpPr>
        <p:spPr>
          <a:xfrm rot="10800000">
            <a:off x="2411760" y="3016002"/>
            <a:ext cx="864096" cy="1008112"/>
          </a:xfrm>
          <a:prstGeom prst="downArrow">
            <a:avLst/>
          </a:prstGeom>
          <a:solidFill>
            <a:srgbClr val="FF5050"/>
          </a:solidFill>
          <a:ln w="3810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596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5050"/>
                </a:solidFill>
              </a:rPr>
              <a:t>Passo 3 – DBE</a:t>
            </a:r>
            <a:endParaRPr lang="pt-BR" b="1" dirty="0">
              <a:solidFill>
                <a:srgbClr val="FF5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3" r="1250" b="28667"/>
          <a:stretch/>
        </p:blipFill>
        <p:spPr bwMode="auto">
          <a:xfrm>
            <a:off x="467544" y="1609750"/>
            <a:ext cx="8280920" cy="341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4869160"/>
            <a:ext cx="9144000" cy="864096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Preencha os campos solicitados e indique a opção desejada para prosseguir com a Solicitação do DBE. Caso tenha alguma dúvida, use o ícone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0070C0"/>
                </a:solidFill>
              </a:rPr>
              <a:t>?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chemeClr val="tx1"/>
                </a:solidFill>
              </a:rPr>
              <a:t>Localizado na parte superior direita.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8" name="Chave esquerda 7"/>
          <p:cNvSpPr/>
          <p:nvPr/>
        </p:nvSpPr>
        <p:spPr>
          <a:xfrm>
            <a:off x="2411760" y="2780928"/>
            <a:ext cx="428448" cy="1728192"/>
          </a:xfrm>
          <a:prstGeom prst="leftBrac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 rot="10800000">
            <a:off x="7972927" y="2511946"/>
            <a:ext cx="600883" cy="701030"/>
          </a:xfrm>
          <a:prstGeom prst="downArrow">
            <a:avLst/>
          </a:prstGeom>
          <a:solidFill>
            <a:srgbClr val="FF5050"/>
          </a:solidFill>
          <a:ln w="3810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19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5050"/>
                </a:solidFill>
              </a:rPr>
              <a:t>Passo 3 – DBE</a:t>
            </a:r>
            <a:endParaRPr lang="pt-BR" b="1" dirty="0">
              <a:solidFill>
                <a:srgbClr val="FF5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passos que completam a Solicitação do DBE são de responsabilidade da Receita Federal. Caso tenha alguma dúvida, entrar em contato com a Receita Federal.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962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5050"/>
                </a:solidFill>
              </a:rPr>
              <a:t>Passo 4 – Requerimento Eletrônico</a:t>
            </a:r>
            <a:endParaRPr lang="pt-BR" sz="3200" b="1" dirty="0">
              <a:solidFill>
                <a:srgbClr val="FF505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REQUERIMENTO </a:t>
            </a:r>
            <a:r>
              <a:rPr lang="pt-BR" b="1" dirty="0" smtClean="0"/>
              <a:t>ELETRÔNICO</a:t>
            </a:r>
            <a:endParaRPr lang="pt-BR" b="1" dirty="0"/>
          </a:p>
          <a:p>
            <a:pPr algn="just"/>
            <a:r>
              <a:rPr lang="pt-BR" dirty="0"/>
              <a:t>Gerador de Contrato e Requerimento de Empresário:</a:t>
            </a:r>
          </a:p>
          <a:p>
            <a:pPr lvl="1" algn="just">
              <a:buFont typeface="Wingdings" pitchFamily="2" charset="2"/>
              <a:buChar char="v"/>
            </a:pPr>
            <a:r>
              <a:rPr lang="pt-BR" dirty="0"/>
              <a:t>Nesta etapa serão coletadas as informações para geração do Requerimento de Empresário, Contrato Social de Ltda. e EIRELI.</a:t>
            </a:r>
          </a:p>
          <a:p>
            <a:r>
              <a:rPr lang="pt-BR" dirty="0"/>
              <a:t>Alterações:</a:t>
            </a:r>
          </a:p>
          <a:p>
            <a:pPr lvl="1" algn="just">
              <a:buFont typeface="Wingdings" pitchFamily="2" charset="2"/>
              <a:buChar char="v"/>
            </a:pPr>
            <a:r>
              <a:rPr lang="pt-BR" dirty="0"/>
              <a:t>Nome Empresarial, Atividade Econômica, Endereço, Quadro Societário e Capital Social.</a:t>
            </a:r>
          </a:p>
          <a:p>
            <a:r>
              <a:rPr lang="pt-BR" dirty="0"/>
              <a:t>Enquadramentos:</a:t>
            </a:r>
          </a:p>
          <a:p>
            <a:pPr lvl="1" algn="just">
              <a:buFont typeface="Wingdings" pitchFamily="2" charset="2"/>
              <a:buChar char="v"/>
            </a:pPr>
            <a:r>
              <a:rPr lang="pt-BR" dirty="0"/>
              <a:t>Gera declaração de ENQUADRAMENTO, REENQUADRAMENTO ou DESENQUADRAMENTO.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227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5050"/>
                </a:solidFill>
              </a:rPr>
              <a:t>Passo 4 – Requerimento Eletrônico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6889" r="8889" b="20001"/>
          <a:stretch/>
        </p:blipFill>
        <p:spPr bwMode="auto">
          <a:xfrm>
            <a:off x="481333" y="1632992"/>
            <a:ext cx="818133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4581128"/>
            <a:ext cx="9144000" cy="648072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Clique em </a:t>
            </a:r>
            <a:r>
              <a:rPr lang="pt-BR" b="1" dirty="0" smtClean="0">
                <a:solidFill>
                  <a:srgbClr val="FF0000"/>
                </a:solidFill>
              </a:rPr>
              <a:t>REQUERIMENTO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Seta para baixo 5"/>
          <p:cNvSpPr/>
          <p:nvPr/>
        </p:nvSpPr>
        <p:spPr>
          <a:xfrm rot="10800000">
            <a:off x="971600" y="2852936"/>
            <a:ext cx="864096" cy="1008112"/>
          </a:xfrm>
          <a:prstGeom prst="downArrow">
            <a:avLst/>
          </a:prstGeom>
          <a:solidFill>
            <a:srgbClr val="FF5050"/>
          </a:solidFill>
          <a:ln w="3810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06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5050"/>
                </a:solidFill>
              </a:rPr>
              <a:t>Passo 4 – Requerimento Eletrônico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6666" r="3612" b="22667"/>
          <a:stretch/>
        </p:blipFill>
        <p:spPr bwMode="auto">
          <a:xfrm>
            <a:off x="439266" y="1609750"/>
            <a:ext cx="8309198" cy="393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4581128"/>
            <a:ext cx="9144000" cy="648072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Clique no local indicado para iniciar a Solicitação do Requerimento Eletrônico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Seta para baixo 5"/>
          <p:cNvSpPr/>
          <p:nvPr/>
        </p:nvSpPr>
        <p:spPr>
          <a:xfrm rot="10800000">
            <a:off x="2987824" y="2761877"/>
            <a:ext cx="864096" cy="1008112"/>
          </a:xfrm>
          <a:prstGeom prst="downArrow">
            <a:avLst/>
          </a:prstGeom>
          <a:solidFill>
            <a:srgbClr val="FF5050"/>
          </a:solidFill>
          <a:ln w="3810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827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5050"/>
                </a:solidFill>
              </a:rPr>
              <a:t>Passo 4 – Requerimento Eletrônico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6666" r="3612" b="22667"/>
          <a:stretch/>
        </p:blipFill>
        <p:spPr bwMode="auto">
          <a:xfrm>
            <a:off x="439266" y="1609750"/>
            <a:ext cx="8309198" cy="393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4581128"/>
            <a:ext cx="9144000" cy="648072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Clique no local indicado para iniciar a Solicitação do Requerimento Eletrônico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Seta para baixo 5"/>
          <p:cNvSpPr/>
          <p:nvPr/>
        </p:nvSpPr>
        <p:spPr>
          <a:xfrm rot="10800000">
            <a:off x="2987824" y="2761877"/>
            <a:ext cx="864096" cy="1008112"/>
          </a:xfrm>
          <a:prstGeom prst="downArrow">
            <a:avLst/>
          </a:prstGeom>
          <a:solidFill>
            <a:srgbClr val="FF5050"/>
          </a:solidFill>
          <a:ln w="3810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982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5050"/>
                </a:solidFill>
              </a:rPr>
              <a:t>Passo 4 – Requerimento Eletrônico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7778" r="15278" b="29334"/>
          <a:stretch/>
        </p:blipFill>
        <p:spPr bwMode="auto">
          <a:xfrm>
            <a:off x="539552" y="1628800"/>
            <a:ext cx="8136904" cy="450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-2096" y="4990864"/>
            <a:ext cx="9144000" cy="648072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Clique em INICIAR para dar inicio ao último passo para a criação da empresa.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Seta para baixo 5"/>
          <p:cNvSpPr/>
          <p:nvPr/>
        </p:nvSpPr>
        <p:spPr>
          <a:xfrm rot="10800000">
            <a:off x="7524328" y="3702173"/>
            <a:ext cx="864096" cy="1008112"/>
          </a:xfrm>
          <a:prstGeom prst="downArrow">
            <a:avLst/>
          </a:prstGeom>
          <a:solidFill>
            <a:srgbClr val="FF5050"/>
          </a:solidFill>
          <a:ln w="3810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959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5050"/>
                </a:solidFill>
              </a:rPr>
              <a:t>Passo 4 – Requerimento Eletrônico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7778" r="15278" b="29334"/>
          <a:stretch/>
        </p:blipFill>
        <p:spPr bwMode="auto">
          <a:xfrm>
            <a:off x="539552" y="1628800"/>
            <a:ext cx="8136904" cy="450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-2096" y="1628800"/>
            <a:ext cx="9144000" cy="1080120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Caso já seja um processo de alteração, use a opção </a:t>
            </a:r>
            <a:r>
              <a:rPr lang="pt-BR" b="1" dirty="0" smtClean="0">
                <a:solidFill>
                  <a:srgbClr val="FF0000"/>
                </a:solidFill>
              </a:rPr>
              <a:t>ALTERAR 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Caso tenha iniciado o processo, utilize a opção de </a:t>
            </a:r>
            <a:r>
              <a:rPr lang="pt-BR" b="1" dirty="0" smtClean="0">
                <a:solidFill>
                  <a:srgbClr val="FF0000"/>
                </a:solidFill>
              </a:rPr>
              <a:t>ATUALIZAR</a:t>
            </a:r>
            <a:r>
              <a:rPr lang="pt-BR" b="1" dirty="0" smtClean="0">
                <a:solidFill>
                  <a:schemeClr val="tx1"/>
                </a:solidFill>
              </a:rPr>
              <a:t>, para incluir alguma informação que ficou faltando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0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5050"/>
                </a:solidFill>
              </a:rPr>
              <a:t>REDESIM - REGIN</a:t>
            </a:r>
            <a:endParaRPr lang="pt-BR" b="1" dirty="0">
              <a:solidFill>
                <a:srgbClr val="FF505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b="1" dirty="0" smtClean="0">
              <a:solidFill>
                <a:schemeClr val="accent4"/>
              </a:solidFill>
            </a:endParaRPr>
          </a:p>
          <a:p>
            <a:endParaRPr lang="pt-BR" b="1" dirty="0" smtClean="0">
              <a:solidFill>
                <a:schemeClr val="accent4"/>
              </a:solidFill>
            </a:endParaRPr>
          </a:p>
          <a:p>
            <a:endParaRPr lang="pt-BR" b="1" dirty="0" smtClean="0">
              <a:solidFill>
                <a:schemeClr val="accent4"/>
              </a:solidFill>
            </a:endParaRPr>
          </a:p>
          <a:p>
            <a:r>
              <a:rPr lang="pt-BR" b="1" dirty="0" smtClean="0">
                <a:solidFill>
                  <a:schemeClr val="accent4"/>
                </a:solidFill>
              </a:rPr>
              <a:t>Quem está obrigado ao registro na Junta Comercial?</a:t>
            </a:r>
          </a:p>
          <a:p>
            <a:pPr>
              <a:buNone/>
            </a:pPr>
            <a:endParaRPr lang="pt-BR" b="1" dirty="0" smtClean="0">
              <a:solidFill>
                <a:schemeClr val="accent4"/>
              </a:solidFill>
            </a:endParaRPr>
          </a:p>
          <a:p>
            <a:pPr algn="just"/>
            <a:r>
              <a:rPr lang="pt-BR" b="1" dirty="0" smtClean="0">
                <a:solidFill>
                  <a:schemeClr val="accent4"/>
                </a:solidFill>
              </a:rPr>
              <a:t>Todo aquele que exerce atividade empresarial seja de forma individual ou não.</a:t>
            </a:r>
          </a:p>
          <a:p>
            <a:pPr algn="just"/>
            <a:endParaRPr lang="pt-BR" b="1" dirty="0" smtClean="0">
              <a:solidFill>
                <a:schemeClr val="accent4"/>
              </a:solidFill>
            </a:endParaRPr>
          </a:p>
          <a:p>
            <a:pPr algn="just"/>
            <a:r>
              <a:rPr lang="pt-BR" b="1" dirty="0" smtClean="0">
                <a:solidFill>
                  <a:schemeClr val="accent4"/>
                </a:solidFill>
              </a:rPr>
              <a:t>Exemplos: S/A; LTDA; EIRELI; COOPERATIVAS, MEI; EMPRESÁRIO INDIVIDUAL</a:t>
            </a:r>
            <a:endParaRPr lang="pt-BR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98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5050"/>
                </a:solidFill>
              </a:rPr>
              <a:t>Passo 4 – Requerimento Eletrônico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Caso tenha alguma dúvida nesse passo, Clique no link de Manuais para obter mais detalhes sobre o preenchimento do requerimento.</a:t>
            </a:r>
          </a:p>
          <a:p>
            <a:pPr algn="just"/>
            <a:r>
              <a:rPr lang="pt-BR" dirty="0"/>
              <a:t>Caso a dúvida persista, favor entrar em contato com a Junta Comercial através do telefone:</a:t>
            </a:r>
          </a:p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3613-9526 ou 3613-9524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479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5050"/>
                </a:solidFill>
              </a:rPr>
              <a:t>Entrega de Documentos na Junta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De posse todos documentos gerados nos passos anteriores, o contribuinte deverá de se dirigir a Junta Comercial – JUCEMAT, ou no Ganha Tempo, para dar entrada em seu processo para validação dos dados e finalização do processo de constituição da empresa.</a:t>
            </a:r>
          </a:p>
          <a:p>
            <a:pPr algn="just"/>
            <a:r>
              <a:rPr lang="pt-BR" dirty="0" smtClean="0"/>
              <a:t>Após a conferência dos dados pela Junta, os dados serão eletronicamente enviados para a Prefeitura de Cuiabá, para a solicitação de Alvará.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907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5050"/>
                </a:solidFill>
              </a:rPr>
              <a:t>Consulta ao Andamento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Através do link Consulta, no portal da REDESIM, poderá visualizar o andamento da solicitação do Alvará e das Licenças de Funcionamento.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724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5050"/>
                </a:solidFill>
              </a:rPr>
              <a:t>Consulta Andamento</a:t>
            </a:r>
            <a:endParaRPr lang="pt-BR" b="1" dirty="0">
              <a:solidFill>
                <a:srgbClr val="FF5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6889" r="8889" b="20001"/>
          <a:stretch/>
        </p:blipFill>
        <p:spPr bwMode="auto">
          <a:xfrm>
            <a:off x="481333" y="1632992"/>
            <a:ext cx="818133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3933056"/>
            <a:ext cx="9144000" cy="648072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Clique em </a:t>
            </a:r>
            <a:r>
              <a:rPr lang="pt-BR" b="1" dirty="0" smtClean="0">
                <a:solidFill>
                  <a:srgbClr val="FF0000"/>
                </a:solidFill>
              </a:rPr>
              <a:t>CONSULTA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Seta para baixo 5"/>
          <p:cNvSpPr/>
          <p:nvPr/>
        </p:nvSpPr>
        <p:spPr>
          <a:xfrm rot="10800000">
            <a:off x="971600" y="2689870"/>
            <a:ext cx="864096" cy="1008112"/>
          </a:xfrm>
          <a:prstGeom prst="downArrow">
            <a:avLst/>
          </a:prstGeom>
          <a:solidFill>
            <a:srgbClr val="FF5050"/>
          </a:solidFill>
          <a:ln w="3810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7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5050"/>
                </a:solidFill>
              </a:rPr>
              <a:t>Consulta Andamento</a:t>
            </a:r>
            <a:endParaRPr lang="pt-BR" b="1" dirty="0">
              <a:solidFill>
                <a:srgbClr val="FF5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t="6889" r="4166" b="20001"/>
          <a:stretch/>
        </p:blipFill>
        <p:spPr bwMode="auto">
          <a:xfrm>
            <a:off x="457200" y="1628800"/>
            <a:ext cx="829624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-4780" y="4254996"/>
            <a:ext cx="9144000" cy="648072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Clique no local indicado para Consultar o Andamento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Seta para baixo 5"/>
          <p:cNvSpPr/>
          <p:nvPr/>
        </p:nvSpPr>
        <p:spPr>
          <a:xfrm rot="10800000">
            <a:off x="2699792" y="3068959"/>
            <a:ext cx="864096" cy="1008112"/>
          </a:xfrm>
          <a:prstGeom prst="downArrow">
            <a:avLst/>
          </a:prstGeom>
          <a:solidFill>
            <a:srgbClr val="FF5050"/>
          </a:solidFill>
          <a:ln w="3810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5050"/>
                </a:solidFill>
              </a:rPr>
              <a:t>Consulta ao Andamento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dirty="0"/>
          </a:p>
        </p:txBody>
      </p:sp>
      <p:pic>
        <p:nvPicPr>
          <p:cNvPr id="1026" name="Picture 2" descr="C:\Users\marco.araujo\Desktop\Acompanhamento_Alvará1.jpg"/>
          <p:cNvPicPr>
            <a:picLocks noChangeAspect="1" noChangeArrowheads="1"/>
          </p:cNvPicPr>
          <p:nvPr/>
        </p:nvPicPr>
        <p:blipFill>
          <a:blip r:embed="rId2" cstate="print"/>
          <a:srcRect t="6886" r="10978" b="20123"/>
          <a:stretch>
            <a:fillRect/>
          </a:stretch>
        </p:blipFill>
        <p:spPr bwMode="auto">
          <a:xfrm>
            <a:off x="467544" y="1628800"/>
            <a:ext cx="8208912" cy="3867932"/>
          </a:xfrm>
          <a:prstGeom prst="rect">
            <a:avLst/>
          </a:prstGeom>
          <a:noFill/>
        </p:spPr>
      </p:pic>
      <p:sp>
        <p:nvSpPr>
          <p:cNvPr id="6" name="Seta para baixo 5"/>
          <p:cNvSpPr/>
          <p:nvPr/>
        </p:nvSpPr>
        <p:spPr>
          <a:xfrm rot="10800000">
            <a:off x="4211960" y="3645024"/>
            <a:ext cx="864096" cy="1008112"/>
          </a:xfrm>
          <a:prstGeom prst="downArrow">
            <a:avLst/>
          </a:prstGeom>
          <a:solidFill>
            <a:srgbClr val="FF5050"/>
          </a:solidFill>
          <a:ln w="3810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-4780" y="4941168"/>
            <a:ext cx="9144000" cy="648072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Preencha com o </a:t>
            </a:r>
            <a:r>
              <a:rPr lang="pt-BR" b="1" i="1" dirty="0" smtClean="0">
                <a:solidFill>
                  <a:schemeClr val="tx1"/>
                </a:solidFill>
              </a:rPr>
              <a:t>Número do Protocolo </a:t>
            </a:r>
            <a:r>
              <a:rPr lang="pt-BR" b="1" dirty="0" smtClean="0">
                <a:solidFill>
                  <a:schemeClr val="tx1"/>
                </a:solidFill>
              </a:rPr>
              <a:t>obtido e clique em </a:t>
            </a:r>
            <a:r>
              <a:rPr lang="pt-BR" b="1" dirty="0" smtClean="0">
                <a:solidFill>
                  <a:srgbClr val="FF0000"/>
                </a:solidFill>
              </a:rPr>
              <a:t>Buscar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4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5050"/>
                </a:solidFill>
              </a:rPr>
              <a:t>Consulta ao Andamento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dirty="0"/>
          </a:p>
        </p:txBody>
      </p:sp>
      <p:pic>
        <p:nvPicPr>
          <p:cNvPr id="2050" name="Picture 2" descr="C:\Users\marco.araujo\Desktop\Acompanhamento_Alvará.jpg"/>
          <p:cNvPicPr>
            <a:picLocks noChangeAspect="1" noChangeArrowheads="1"/>
          </p:cNvPicPr>
          <p:nvPr/>
        </p:nvPicPr>
        <p:blipFill>
          <a:blip r:embed="rId2" cstate="print"/>
          <a:srcRect t="6783" r="19971" b="19143"/>
          <a:stretch>
            <a:fillRect/>
          </a:stretch>
        </p:blipFill>
        <p:spPr bwMode="auto">
          <a:xfrm>
            <a:off x="467544" y="1628800"/>
            <a:ext cx="8208912" cy="4410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724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5050"/>
                </a:solidFill>
              </a:rPr>
              <a:t>Legislação</a:t>
            </a:r>
            <a:endParaRPr lang="pt-BR" b="1" dirty="0">
              <a:solidFill>
                <a:srgbClr val="FF505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b="1" dirty="0" smtClean="0">
              <a:solidFill>
                <a:schemeClr val="accent4"/>
              </a:solidFill>
            </a:endParaRPr>
          </a:p>
          <a:p>
            <a:r>
              <a:rPr lang="pt-BR" b="1" dirty="0" smtClean="0">
                <a:solidFill>
                  <a:schemeClr val="accent4"/>
                </a:solidFill>
              </a:rPr>
              <a:t>LEI FEDERAL 11.598/2007  </a:t>
            </a:r>
          </a:p>
          <a:p>
            <a:pPr algn="ctr">
              <a:buNone/>
            </a:pPr>
            <a:r>
              <a:rPr lang="pt-BR" sz="1800" dirty="0" smtClean="0">
                <a:hlinkClick r:id="rId2"/>
              </a:rPr>
              <a:t>www.planalto.gov.br/ccivil_03/_Ato2007-2010/2007/Lei/L11598.htm</a:t>
            </a:r>
            <a:endParaRPr lang="pt-BR" sz="1800" b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pt-BR" b="1" dirty="0" smtClean="0">
              <a:solidFill>
                <a:schemeClr val="accent4"/>
              </a:solidFill>
            </a:endParaRPr>
          </a:p>
          <a:p>
            <a:r>
              <a:rPr lang="pt-BR" b="1" dirty="0" smtClean="0">
                <a:solidFill>
                  <a:schemeClr val="accent4"/>
                </a:solidFill>
              </a:rPr>
              <a:t>RESOLUÇÃO CGSIM Nº 22 DE 22/06/2010</a:t>
            </a:r>
          </a:p>
          <a:p>
            <a:pPr algn="ctr">
              <a:buNone/>
            </a:pPr>
            <a:r>
              <a:rPr lang="pt-BR" sz="1600" dirty="0" smtClean="0">
                <a:hlinkClick r:id="rId3"/>
              </a:rPr>
              <a:t>www.receita.fazenda.gov.br/legislacao/Resolucao/2010/CGSIM/Resol22.htm</a:t>
            </a:r>
            <a:endParaRPr lang="pt-BR" sz="1600" b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pt-BR" b="1" dirty="0" smtClean="0">
              <a:solidFill>
                <a:schemeClr val="accent4"/>
              </a:solidFill>
            </a:endParaRPr>
          </a:p>
          <a:p>
            <a:pPr algn="just"/>
            <a:r>
              <a:rPr lang="pt-BR" b="1" dirty="0" smtClean="0">
                <a:solidFill>
                  <a:schemeClr val="accent4"/>
                </a:solidFill>
              </a:rPr>
              <a:t>DECRETO MUNICIPAL 5.323/2013 – </a:t>
            </a:r>
            <a:r>
              <a:rPr lang="pt-BR" sz="2000" b="1" dirty="0" smtClean="0">
                <a:solidFill>
                  <a:schemeClr val="accent4"/>
                </a:solidFill>
              </a:rPr>
              <a:t>“DISPÕE SOBRE OS PROCEDIMENTOS PARA REALIZAÇÃO DE CONSULTA PRÉVIA DE LOCALIZAÇÃO...”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473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5050"/>
                </a:solidFill>
              </a:rPr>
              <a:t>REDESIM - REGIN</a:t>
            </a:r>
            <a:endParaRPr lang="pt-BR" b="1" dirty="0">
              <a:solidFill>
                <a:srgbClr val="FF505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4"/>
                </a:solidFill>
              </a:rPr>
              <a:t>O que é necessário para utilizar o portal da REDESIM / REGIN?</a:t>
            </a:r>
          </a:p>
          <a:p>
            <a:pPr algn="just"/>
            <a:r>
              <a:rPr lang="pt-BR" b="1" dirty="0" smtClean="0">
                <a:solidFill>
                  <a:schemeClr val="accent4"/>
                </a:solidFill>
              </a:rPr>
              <a:t>Para acessar o portal é necessário um computador com acesso a internet, usando preferencialmente o navegador </a:t>
            </a:r>
            <a:r>
              <a:rPr lang="pt-BR" b="1" dirty="0" err="1" smtClean="0">
                <a:solidFill>
                  <a:schemeClr val="accent4"/>
                </a:solidFill>
              </a:rPr>
              <a:t>FireFox</a:t>
            </a:r>
            <a:r>
              <a:rPr lang="pt-BR" b="1" dirty="0" smtClean="0">
                <a:solidFill>
                  <a:schemeClr val="accent4"/>
                </a:solidFill>
              </a:rPr>
              <a:t>. No Internet Explorer somente até a versão 9 é compatível.</a:t>
            </a:r>
          </a:p>
          <a:p>
            <a:endParaRPr lang="pt-BR" b="1" dirty="0">
              <a:solidFill>
                <a:schemeClr val="accent4"/>
              </a:solidFill>
            </a:endParaRPr>
          </a:p>
          <a:p>
            <a:endParaRPr lang="pt-BR" b="1" dirty="0" smtClean="0">
              <a:solidFill>
                <a:schemeClr val="accent4"/>
              </a:solidFill>
            </a:endParaRPr>
          </a:p>
          <a:p>
            <a:endParaRPr lang="pt-BR" b="1" dirty="0">
              <a:solidFill>
                <a:schemeClr val="accent4"/>
              </a:solidFill>
            </a:endParaRPr>
          </a:p>
          <a:p>
            <a:endParaRPr lang="pt-BR" b="1" dirty="0" smtClean="0">
              <a:solidFill>
                <a:schemeClr val="accent4"/>
              </a:solidFill>
            </a:endParaRPr>
          </a:p>
          <a:p>
            <a:pPr lvl="1" algn="ctr"/>
            <a:r>
              <a:rPr lang="pt-BR" b="1" dirty="0" err="1" smtClean="0">
                <a:solidFill>
                  <a:schemeClr val="accent4"/>
                </a:solidFill>
              </a:rPr>
              <a:t>FireFox</a:t>
            </a:r>
            <a:r>
              <a:rPr lang="pt-BR" b="1" dirty="0" smtClean="0">
                <a:solidFill>
                  <a:schemeClr val="accent4"/>
                </a:solidFill>
              </a:rPr>
              <a:t> </a:t>
            </a:r>
          </a:p>
          <a:p>
            <a:pPr lvl="1" algn="ctr"/>
            <a:r>
              <a:rPr lang="pt-BR" b="1" dirty="0">
                <a:solidFill>
                  <a:schemeClr val="accent4"/>
                </a:solidFill>
              </a:rPr>
              <a:t>http://www.mozilla.org/pt-BR/firefox/new/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059910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5050"/>
                </a:solidFill>
              </a:rPr>
              <a:t>Passo 1 – Viabilidade</a:t>
            </a:r>
            <a:endParaRPr lang="pt-BR" b="1" dirty="0">
              <a:solidFill>
                <a:srgbClr val="FF505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(PEDIDO DE) VIABILIDADE</a:t>
            </a:r>
            <a:r>
              <a:rPr lang="pt-BR" dirty="0"/>
              <a:t> </a:t>
            </a:r>
          </a:p>
          <a:p>
            <a:pPr algn="just"/>
            <a:r>
              <a:rPr lang="pt-BR" dirty="0"/>
              <a:t>No pedido de viabilidade o cidadão preenche um formulário e faz a consulta prévia sobre a viabilidade do negócio, informando a Razão Social, Endereço, Atividade Econômica, Quadro Societário e outras informações de interesse </a:t>
            </a:r>
            <a:r>
              <a:rPr lang="pt-BR" dirty="0" smtClean="0"/>
              <a:t>do Município. </a:t>
            </a:r>
            <a:r>
              <a:rPr lang="pt-BR" dirty="0"/>
              <a:t>A Junta Comercial irá verificar se o Nome Empresarial atende a Legislação vigente e </a:t>
            </a:r>
            <a:r>
              <a:rPr lang="pt-BR" dirty="0" smtClean="0"/>
              <a:t>o  Município </a:t>
            </a:r>
            <a:r>
              <a:rPr lang="pt-BR" dirty="0"/>
              <a:t>irá verificar se o local escolhido está aprovado para exercer a atividade econômica pretendida;</a:t>
            </a:r>
          </a:p>
        </p:txBody>
      </p:sp>
    </p:spTree>
    <p:extLst>
      <p:ext uri="{BB962C8B-B14F-4D97-AF65-F5344CB8AC3E}">
        <p14:creationId xmlns:p14="http://schemas.microsoft.com/office/powerpoint/2010/main" val="144842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5050"/>
                </a:solidFill>
              </a:rPr>
              <a:t>Passo 1 – Acesso ao Site </a:t>
            </a:r>
            <a:r>
              <a:rPr lang="pt-BR" b="1" dirty="0" err="1" smtClean="0">
                <a:solidFill>
                  <a:srgbClr val="FF5050"/>
                </a:solidFill>
              </a:rPr>
              <a:t>Jucemat</a:t>
            </a:r>
            <a:endParaRPr lang="pt-BR" b="1" dirty="0">
              <a:solidFill>
                <a:srgbClr val="FF505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Acesse o endereço:</a:t>
            </a:r>
          </a:p>
          <a:p>
            <a:endParaRPr lang="pt-BR" dirty="0" smtClean="0"/>
          </a:p>
          <a:p>
            <a:pPr algn="ctr"/>
            <a:r>
              <a:rPr lang="pt-BR" b="1" dirty="0" smtClean="0"/>
              <a:t>www.jucemat.mt.gov.br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4000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5050"/>
                </a:solidFill>
              </a:rPr>
              <a:t>Passo 1 – Acesso portal REDESIM</a:t>
            </a:r>
            <a:endParaRPr lang="pt-BR" b="1" dirty="0">
              <a:solidFill>
                <a:srgbClr val="FF505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7112" r="21667" b="40839"/>
          <a:stretch/>
        </p:blipFill>
        <p:spPr bwMode="auto">
          <a:xfrm>
            <a:off x="390014" y="1556792"/>
            <a:ext cx="8363973" cy="457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4581128"/>
            <a:ext cx="9144000" cy="648072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Clique em </a:t>
            </a:r>
            <a:r>
              <a:rPr lang="pt-BR" b="1" dirty="0" smtClean="0">
                <a:solidFill>
                  <a:srgbClr val="FF0000"/>
                </a:solidFill>
              </a:rPr>
              <a:t>REDESIM</a:t>
            </a:r>
            <a:r>
              <a:rPr lang="pt-BR" b="1" dirty="0" smtClean="0">
                <a:solidFill>
                  <a:schemeClr val="tx1"/>
                </a:solidFill>
              </a:rPr>
              <a:t> para acessar o Portal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6" name="Seta para baixo 5"/>
          <p:cNvSpPr/>
          <p:nvPr/>
        </p:nvSpPr>
        <p:spPr>
          <a:xfrm rot="10800000">
            <a:off x="4427984" y="3429001"/>
            <a:ext cx="864096" cy="1008112"/>
          </a:xfrm>
          <a:prstGeom prst="downArrow">
            <a:avLst/>
          </a:prstGeom>
          <a:solidFill>
            <a:srgbClr val="FF5050"/>
          </a:solidFill>
          <a:ln w="3810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249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5050"/>
                </a:solidFill>
              </a:rPr>
              <a:t>Passo 1 - Portal REDESIM</a:t>
            </a:r>
            <a:endParaRPr lang="pt-BR" b="1" dirty="0">
              <a:solidFill>
                <a:srgbClr val="FF5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6889" r="8889" b="20001"/>
          <a:stretch/>
        </p:blipFill>
        <p:spPr bwMode="auto">
          <a:xfrm>
            <a:off x="481333" y="1632992"/>
            <a:ext cx="818133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3723878"/>
            <a:ext cx="9144000" cy="648072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Clique em </a:t>
            </a:r>
            <a:r>
              <a:rPr lang="pt-BR" b="1" dirty="0" smtClean="0">
                <a:solidFill>
                  <a:srgbClr val="FF0000"/>
                </a:solidFill>
              </a:rPr>
              <a:t>VIABILIDADE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Seta para baixo 5"/>
          <p:cNvSpPr/>
          <p:nvPr/>
        </p:nvSpPr>
        <p:spPr>
          <a:xfrm rot="10800000">
            <a:off x="971600" y="2511946"/>
            <a:ext cx="864096" cy="1008112"/>
          </a:xfrm>
          <a:prstGeom prst="downArrow">
            <a:avLst/>
          </a:prstGeom>
          <a:solidFill>
            <a:srgbClr val="FF5050"/>
          </a:solidFill>
          <a:ln w="3810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119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7112" r="4861" b="20000"/>
          <a:stretch/>
        </p:blipFill>
        <p:spPr bwMode="auto">
          <a:xfrm>
            <a:off x="467544" y="1609750"/>
            <a:ext cx="8226828" cy="41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5050"/>
                </a:solidFill>
              </a:rPr>
              <a:t>Passo 1 - Portal REDESIM</a:t>
            </a:r>
            <a:endParaRPr lang="pt-BR" b="1" dirty="0">
              <a:solidFill>
                <a:srgbClr val="FF505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4543028"/>
            <a:ext cx="9144000" cy="830188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Clique no local indicado para acessar o Portal do REGIN e solicitar a Consulta Prévia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6" name="Seta para baixo 5"/>
          <p:cNvSpPr/>
          <p:nvPr/>
        </p:nvSpPr>
        <p:spPr>
          <a:xfrm rot="10800000">
            <a:off x="2699792" y="3356992"/>
            <a:ext cx="864096" cy="1008112"/>
          </a:xfrm>
          <a:prstGeom prst="downArrow">
            <a:avLst/>
          </a:prstGeom>
          <a:solidFill>
            <a:srgbClr val="FF5050"/>
          </a:solidFill>
          <a:ln w="3810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219</TotalTime>
  <Words>1198</Words>
  <Application>Microsoft Office PowerPoint</Application>
  <PresentationFormat>Apresentação na tela (4:3)</PresentationFormat>
  <Paragraphs>137</Paragraphs>
  <Slides>37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Brilho</vt:lpstr>
      <vt:lpstr>Redesim</vt:lpstr>
      <vt:lpstr>REDESIM - REGIN</vt:lpstr>
      <vt:lpstr>REDESIM - REGIN</vt:lpstr>
      <vt:lpstr>REDESIM - REGIN</vt:lpstr>
      <vt:lpstr>Passo 1 – Viabilidade</vt:lpstr>
      <vt:lpstr>Passo 1 – Acesso ao Site Jucemat</vt:lpstr>
      <vt:lpstr>Passo 1 – Acesso portal REDESIM</vt:lpstr>
      <vt:lpstr>Passo 1 - Portal REDESIM</vt:lpstr>
      <vt:lpstr>Passo 1 - Portal REDESIM</vt:lpstr>
      <vt:lpstr>Passo 1 - Portal REDESIM</vt:lpstr>
      <vt:lpstr>Passo 1 – Analise de Localização</vt:lpstr>
      <vt:lpstr>Passo 1 – Analise de Localização - Esquina</vt:lpstr>
      <vt:lpstr>Passo 1 - Portal REDESIM</vt:lpstr>
      <vt:lpstr>Passo 2 – Consulta</vt:lpstr>
      <vt:lpstr>Passo 2 – Consulta</vt:lpstr>
      <vt:lpstr>Passo 2 – Consulta</vt:lpstr>
      <vt:lpstr>Passo 2 – Consulta</vt:lpstr>
      <vt:lpstr>Passo 2 – Consulta</vt:lpstr>
      <vt:lpstr>Passo 3 – DBE</vt:lpstr>
      <vt:lpstr>Passo 3 – DBE</vt:lpstr>
      <vt:lpstr>Passo 3 – DBE</vt:lpstr>
      <vt:lpstr>Passo 3 – DBE</vt:lpstr>
      <vt:lpstr>Passo 3 – DBE</vt:lpstr>
      <vt:lpstr>Passo 4 – Requerimento Eletrônico</vt:lpstr>
      <vt:lpstr>Passo 4 – Requerimento Eletrônico</vt:lpstr>
      <vt:lpstr>Passo 4 – Requerimento Eletrônico</vt:lpstr>
      <vt:lpstr>Passo 4 – Requerimento Eletrônico</vt:lpstr>
      <vt:lpstr>Passo 4 – Requerimento Eletrônico</vt:lpstr>
      <vt:lpstr>Passo 4 – Requerimento Eletrônico</vt:lpstr>
      <vt:lpstr>Passo 4 – Requerimento Eletrônico</vt:lpstr>
      <vt:lpstr>Entrega de Documentos na Junta</vt:lpstr>
      <vt:lpstr>Consulta ao Andamento</vt:lpstr>
      <vt:lpstr>Consulta Andamento</vt:lpstr>
      <vt:lpstr>Consulta Andamento</vt:lpstr>
      <vt:lpstr>Consulta ao Andamento</vt:lpstr>
      <vt:lpstr>Consulta ao Andamento</vt:lpstr>
      <vt:lpstr>Legislação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Redesim</dc:title>
  <dc:creator>paulo.custodio</dc:creator>
  <cp:lastModifiedBy>Orlando Morais</cp:lastModifiedBy>
  <cp:revision>26</cp:revision>
  <dcterms:created xsi:type="dcterms:W3CDTF">2014-02-10T12:01:14Z</dcterms:created>
  <dcterms:modified xsi:type="dcterms:W3CDTF">2014-04-07T12:19:47Z</dcterms:modified>
</cp:coreProperties>
</file>